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2"/>
  </p:notesMasterIdLst>
  <p:sldIdLst>
    <p:sldId id="256" r:id="rId2"/>
    <p:sldId id="306" r:id="rId3"/>
    <p:sldId id="308" r:id="rId4"/>
    <p:sldId id="310" r:id="rId5"/>
    <p:sldId id="281" r:id="rId6"/>
    <p:sldId id="311" r:id="rId7"/>
    <p:sldId id="292" r:id="rId8"/>
    <p:sldId id="321" r:id="rId9"/>
    <p:sldId id="314" r:id="rId10"/>
    <p:sldId id="319" r:id="rId11"/>
    <p:sldId id="320" r:id="rId12"/>
    <p:sldId id="315" r:id="rId13"/>
    <p:sldId id="316" r:id="rId14"/>
    <p:sldId id="317" r:id="rId15"/>
    <p:sldId id="318" r:id="rId16"/>
    <p:sldId id="258" r:id="rId17"/>
    <p:sldId id="259" r:id="rId18"/>
    <p:sldId id="261" r:id="rId19"/>
    <p:sldId id="263" r:id="rId20"/>
    <p:sldId id="264" r:id="rId21"/>
    <p:sldId id="277" r:id="rId22"/>
    <p:sldId id="269" r:id="rId23"/>
    <p:sldId id="270" r:id="rId24"/>
    <p:sldId id="271" r:id="rId25"/>
    <p:sldId id="273" r:id="rId26"/>
    <p:sldId id="272" r:id="rId27"/>
    <p:sldId id="274" r:id="rId28"/>
    <p:sldId id="299" r:id="rId29"/>
    <p:sldId id="300" r:id="rId30"/>
    <p:sldId id="30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78" autoAdjust="0"/>
    <p:restoredTop sz="94660"/>
  </p:normalViewPr>
  <p:slideViewPr>
    <p:cSldViewPr>
      <p:cViewPr>
        <p:scale>
          <a:sx n="60" d="100"/>
          <a:sy n="60" d="100"/>
        </p:scale>
        <p:origin x="-1398" y="-10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5DF2E2-5490-407C-85A8-F159B99F5377}" type="datetimeFigureOut">
              <a:rPr lang="en-US" smtClean="0"/>
              <a:t>8/23/2010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9FD610-50DC-40B8-B3C4-A910F43F0EF5}" type="slidenum">
              <a:rPr lang="en-US" smtClean="0"/>
              <a:t>‹#›</a:t>
            </a:fld>
            <a:endParaRPr lang="en-US"/>
          </a:p>
        </p:txBody>
      </p:sp>
    </p:spTree>
    <p:extLst>
      <p:ext uri="{BB962C8B-B14F-4D97-AF65-F5344CB8AC3E}">
        <p14:creationId xmlns:p14="http://schemas.microsoft.com/office/powerpoint/2010/main" val="166898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8AA34E2B-56A1-41A2-8FFF-F87F48C543A9}" type="slidenum">
              <a:rPr lang="en-US" smtClean="0"/>
              <a:t>6</a:t>
            </a:fld>
            <a:endParaRPr lang="en-US"/>
          </a:p>
        </p:txBody>
      </p:sp>
    </p:spTree>
    <p:extLst>
      <p:ext uri="{BB962C8B-B14F-4D97-AF65-F5344CB8AC3E}">
        <p14:creationId xmlns:p14="http://schemas.microsoft.com/office/powerpoint/2010/main" val="2207346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If the </a:t>
            </a:r>
            <a:r>
              <a:rPr lang="en-IN" b="1" dirty="0" smtClean="0"/>
              <a:t>Run</a:t>
            </a:r>
            <a:r>
              <a:rPr lang="en-IN" dirty="0" smtClean="0"/>
              <a:t> method returns, the role is automatically recycled gracefully; in other words, Windows Azure raises the </a:t>
            </a:r>
            <a:r>
              <a:rPr lang="en-IN" b="1" dirty="0" smtClean="0"/>
              <a:t>Stopping</a:t>
            </a:r>
            <a:r>
              <a:rPr lang="en-IN" dirty="0" smtClean="0"/>
              <a:t> event and calls the </a:t>
            </a:r>
            <a:r>
              <a:rPr lang="en-IN" b="1" dirty="0" err="1" smtClean="0"/>
              <a:t>OnStop</a:t>
            </a:r>
            <a:r>
              <a:rPr lang="en-IN" dirty="0" smtClean="0"/>
              <a:t> method so that your shutdown sequences may be executed before the role is taken offline.</a:t>
            </a:r>
          </a:p>
          <a:p>
            <a:endParaRPr lang="en-IN" dirty="0" smtClean="0"/>
          </a:p>
          <a:p>
            <a:r>
              <a:rPr lang="en-IN" dirty="0" smtClean="0"/>
              <a:t>In general you should avoid returning </a:t>
            </a:r>
            <a:r>
              <a:rPr lang="en-IN" b="1" dirty="0" smtClean="0"/>
              <a:t>False</a:t>
            </a:r>
            <a:r>
              <a:rPr lang="en-IN" dirty="0" smtClean="0"/>
              <a:t> from </a:t>
            </a:r>
            <a:r>
              <a:rPr lang="en-IN" b="1" dirty="0" err="1" smtClean="0"/>
              <a:t>OnStart</a:t>
            </a:r>
            <a:r>
              <a:rPr lang="en-IN" dirty="0" smtClean="0"/>
              <a:t> and </a:t>
            </a:r>
            <a:r>
              <a:rPr lang="en-IN" b="1" dirty="0" err="1" smtClean="0"/>
              <a:t>OnStop</a:t>
            </a:r>
            <a:r>
              <a:rPr lang="en-IN" dirty="0" smtClean="0"/>
              <a:t>.</a:t>
            </a:r>
          </a:p>
          <a:p>
            <a:endParaRPr lang="en-IN" dirty="0" smtClean="0"/>
          </a:p>
          <a:p>
            <a:r>
              <a:rPr lang="en-IN" dirty="0" smtClean="0"/>
              <a:t>Any exception that occurs within a method of the </a:t>
            </a:r>
            <a:r>
              <a:rPr lang="en-IN" b="1" dirty="0" err="1" smtClean="0"/>
              <a:t>RoleEntryPoint</a:t>
            </a:r>
            <a:r>
              <a:rPr lang="en-IN" dirty="0" smtClean="0"/>
              <a:t> class is an unhandled exception.</a:t>
            </a:r>
          </a:p>
          <a:p>
            <a:endParaRPr lang="en-IN" dirty="0" smtClean="0"/>
          </a:p>
          <a:p>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A worker role must extend the </a:t>
            </a:r>
            <a:r>
              <a:rPr lang="en-IN" dirty="0" err="1" smtClean="0"/>
              <a:t>RoleEntryPoint</a:t>
            </a:r>
            <a:r>
              <a:rPr lang="en-IN" dirty="0" smtClean="0"/>
              <a:t> class. For web roles, extending </a:t>
            </a:r>
            <a:r>
              <a:rPr lang="en-IN" dirty="0" err="1" smtClean="0"/>
              <a:t>RoleEntryPoint</a:t>
            </a:r>
            <a:r>
              <a:rPr lang="en-IN" dirty="0" smtClean="0"/>
              <a:t> is optional.</a:t>
            </a:r>
          </a:p>
          <a:p>
            <a:endParaRPr lang="en-IN" dirty="0" smtClean="0"/>
          </a:p>
          <a:p>
            <a:endParaRPr lang="en-IN" dirty="0" smtClean="0"/>
          </a:p>
          <a:p>
            <a:endParaRPr lang="en-US" dirty="0"/>
          </a:p>
        </p:txBody>
      </p:sp>
      <p:sp>
        <p:nvSpPr>
          <p:cNvPr id="4" name="Slide Number Placeholder 3"/>
          <p:cNvSpPr>
            <a:spLocks noGrp="1"/>
          </p:cNvSpPr>
          <p:nvPr>
            <p:ph type="sldNum" sz="quarter" idx="10"/>
          </p:nvPr>
        </p:nvSpPr>
        <p:spPr/>
        <p:txBody>
          <a:bodyPr/>
          <a:lstStyle/>
          <a:p>
            <a:fld id="{F29FD610-50DC-40B8-B3C4-A910F43F0EF5}" type="slidenum">
              <a:rPr lang="en-US" smtClean="0"/>
              <a:t>7</a:t>
            </a:fld>
            <a:endParaRPr lang="en-US"/>
          </a:p>
        </p:txBody>
      </p:sp>
    </p:spTree>
    <p:extLst>
      <p:ext uri="{BB962C8B-B14F-4D97-AF65-F5344CB8AC3E}">
        <p14:creationId xmlns:p14="http://schemas.microsoft.com/office/powerpoint/2010/main" val="1083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One use of </a:t>
            </a:r>
            <a:r>
              <a:rPr lang="en-US" sz="1200" kern="1200" dirty="0" err="1" smtClean="0">
                <a:solidFill>
                  <a:schemeClr val="tx1"/>
                </a:solidFill>
                <a:effectLst/>
                <a:latin typeface="+mn-lt"/>
                <a:ea typeface="+mn-ea"/>
                <a:cs typeface="+mn-cs"/>
              </a:rPr>
              <a:t>GetBlockList</a:t>
            </a:r>
            <a:r>
              <a:rPr lang="en-US" sz="1200" kern="1200" dirty="0" smtClean="0">
                <a:solidFill>
                  <a:schemeClr val="tx1"/>
                </a:solidFill>
                <a:effectLst/>
                <a:latin typeface="+mn-lt"/>
                <a:ea typeface="+mn-ea"/>
                <a:cs typeface="+mn-cs"/>
              </a:rPr>
              <a:t> operation is to retrieve the current uncommitted block list.  It is useful in a few scenarios.  </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When uploading a large blob via </a:t>
            </a:r>
            <a:r>
              <a:rPr lang="en-US" sz="1200" kern="1200" dirty="0" err="1" smtClean="0">
                <a:solidFill>
                  <a:schemeClr val="tx1"/>
                </a:solidFill>
                <a:effectLst/>
                <a:latin typeface="+mn-lt"/>
                <a:ea typeface="+mn-ea"/>
                <a:cs typeface="+mn-cs"/>
              </a:rPr>
              <a:t>PutBlock</a:t>
            </a:r>
            <a:r>
              <a:rPr lang="en-US" sz="1200" kern="1200" dirty="0" smtClean="0">
                <a:solidFill>
                  <a:schemeClr val="tx1"/>
                </a:solidFill>
                <a:effectLst/>
                <a:latin typeface="+mn-lt"/>
                <a:ea typeface="+mn-ea"/>
                <a:cs typeface="+mn-cs"/>
              </a:rPr>
              <a:t> calls, if the client fails in the middle, when it comes back, it can query the current uncommitted block list and determine where to resume from.  </a:t>
            </a:r>
          </a:p>
          <a:p>
            <a:pPr lvl="0"/>
            <a:r>
              <a:rPr lang="en-US" sz="1200" kern="1200" dirty="0" smtClean="0">
                <a:solidFill>
                  <a:schemeClr val="tx1"/>
                </a:solidFill>
                <a:effectLst/>
                <a:latin typeface="+mn-lt"/>
                <a:ea typeface="+mn-ea"/>
                <a:cs typeface="+mn-cs"/>
              </a:rPr>
              <a:t>A blob can be uploaded in parallel by having multiple clients putting different blocks of the blob in parallel.  Using </a:t>
            </a:r>
            <a:r>
              <a:rPr lang="en-US" sz="1200" kern="1200" dirty="0" err="1" smtClean="0">
                <a:solidFill>
                  <a:schemeClr val="tx1"/>
                </a:solidFill>
                <a:effectLst/>
                <a:latin typeface="+mn-lt"/>
                <a:ea typeface="+mn-ea"/>
                <a:cs typeface="+mn-cs"/>
              </a:rPr>
              <a:t>GetBlockList</a:t>
            </a:r>
            <a:r>
              <a:rPr lang="en-US" sz="1200" kern="1200" dirty="0" smtClean="0">
                <a:solidFill>
                  <a:schemeClr val="tx1"/>
                </a:solidFill>
                <a:effectLst/>
                <a:latin typeface="+mn-lt"/>
                <a:ea typeface="+mn-ea"/>
                <a:cs typeface="+mn-cs"/>
              </a:rPr>
              <a:t>, one can monitor the progress of the upload by checking the current uncommitted block list.</a:t>
            </a:r>
          </a:p>
          <a:p>
            <a:pPr lvl="0"/>
            <a:r>
              <a:rPr lang="en-US" sz="1200" kern="1200" dirty="0" smtClean="0">
                <a:solidFill>
                  <a:schemeClr val="tx1"/>
                </a:solidFill>
                <a:effectLst/>
                <a:latin typeface="+mn-lt"/>
                <a:ea typeface="+mn-ea"/>
                <a:cs typeface="+mn-cs"/>
              </a:rPr>
              <a:t>If a Put Block List fails due to some blocks missing in the uncommitted block list for the blob, one can check the uncommitted block list against the expected uncommitted block list to find the missing blocks.</a:t>
            </a:r>
          </a:p>
          <a:p>
            <a:endParaRPr lang="en-US" dirty="0"/>
          </a:p>
        </p:txBody>
      </p:sp>
      <p:sp>
        <p:nvSpPr>
          <p:cNvPr id="4" name="Slide Number Placeholder 3"/>
          <p:cNvSpPr>
            <a:spLocks noGrp="1"/>
          </p:cNvSpPr>
          <p:nvPr>
            <p:ph type="sldNum" sz="quarter" idx="10"/>
          </p:nvPr>
        </p:nvSpPr>
        <p:spPr/>
        <p:txBody>
          <a:bodyPr/>
          <a:lstStyle/>
          <a:p>
            <a:fld id="{F29FD610-50DC-40B8-B3C4-A910F43F0EF5}" type="slidenum">
              <a:rPr lang="en-US" smtClean="0"/>
              <a:t>18</a:t>
            </a:fld>
            <a:endParaRPr lang="en-US"/>
          </a:p>
        </p:txBody>
      </p:sp>
    </p:spTree>
    <p:extLst>
      <p:ext uri="{BB962C8B-B14F-4D97-AF65-F5344CB8AC3E}">
        <p14:creationId xmlns:p14="http://schemas.microsoft.com/office/powerpoint/2010/main" val="3701677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9FD610-50DC-40B8-B3C4-A910F43F0EF5}" type="slidenum">
              <a:rPr lang="en-US" smtClean="0"/>
              <a:t>19</a:t>
            </a:fld>
            <a:endParaRPr lang="en-US"/>
          </a:p>
        </p:txBody>
      </p:sp>
    </p:spTree>
    <p:extLst>
      <p:ext uri="{BB962C8B-B14F-4D97-AF65-F5344CB8AC3E}">
        <p14:creationId xmlns:p14="http://schemas.microsoft.com/office/powerpoint/2010/main" val="4114445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9FD610-50DC-40B8-B3C4-A910F43F0EF5}" type="slidenum">
              <a:rPr lang="en-US" smtClean="0"/>
              <a:t>20</a:t>
            </a:fld>
            <a:endParaRPr lang="en-US"/>
          </a:p>
        </p:txBody>
      </p:sp>
    </p:spTree>
    <p:extLst>
      <p:ext uri="{BB962C8B-B14F-4D97-AF65-F5344CB8AC3E}">
        <p14:creationId xmlns:p14="http://schemas.microsoft.com/office/powerpoint/2010/main" val="3856362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F29FD610-50DC-40B8-B3C4-A910F43F0EF5}" type="slidenum">
              <a:rPr lang="en-US" smtClean="0"/>
              <a:t>25</a:t>
            </a:fld>
            <a:endParaRPr lang="en-US"/>
          </a:p>
        </p:txBody>
      </p:sp>
    </p:spTree>
    <p:extLst>
      <p:ext uri="{BB962C8B-B14F-4D97-AF65-F5344CB8AC3E}">
        <p14:creationId xmlns:p14="http://schemas.microsoft.com/office/powerpoint/2010/main" val="4159893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9FD610-50DC-40B8-B3C4-A910F43F0EF5}" type="slidenum">
              <a:rPr lang="en-US" smtClean="0"/>
              <a:t>26</a:t>
            </a:fld>
            <a:endParaRPr lang="en-US"/>
          </a:p>
        </p:txBody>
      </p:sp>
    </p:spTree>
    <p:extLst>
      <p:ext uri="{BB962C8B-B14F-4D97-AF65-F5344CB8AC3E}">
        <p14:creationId xmlns:p14="http://schemas.microsoft.com/office/powerpoint/2010/main" val="1567097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7BFA816E-A4BC-4808-B901-63D9D48D38F7}" type="datetime1">
              <a:rPr lang="en-US" smtClean="0"/>
              <a:t>8/23/2010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02B90-056E-4B82-8732-321DC8DF2C09}"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173030-CBA9-4166-9297-BE5069243F89}" type="datetime1">
              <a:rPr lang="en-US" smtClean="0"/>
              <a:t>8/23/2010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02B90-056E-4B82-8732-321DC8DF2C0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E73484-70C8-4504-9D31-6B8ACFA5E98A}" type="datetime1">
              <a:rPr lang="en-US" smtClean="0"/>
              <a:t>8/23/2010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02B90-056E-4B82-8732-321DC8DF2C0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E63BBE-4082-47DE-BAE4-7E533A1EA915}" type="datetime1">
              <a:rPr lang="en-US" smtClean="0"/>
              <a:t>8/23/2010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302B90-056E-4B82-8732-321DC8DF2C0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9895D644-F4CE-4B08-ABE3-8652807E29F7}" type="datetime1">
              <a:rPr lang="en-US" smtClean="0"/>
              <a:t>8/23/2010</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4C302B90-056E-4B82-8732-321DC8DF2C0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C5625B-9E31-4DC7-82E4-F4EA603FD251}" type="datetime1">
              <a:rPr lang="en-US" smtClean="0"/>
              <a:t>8/23/2010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302B90-056E-4B82-8732-321DC8DF2C0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1B9415-FBA0-4931-BF00-4D2EBF4A31ED}" type="datetime1">
              <a:rPr lang="en-US" smtClean="0"/>
              <a:t>8/23/2010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302B90-056E-4B82-8732-321DC8DF2C0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1D7489-50A1-42E8-816D-AAF24A8824A7}" type="datetime1">
              <a:rPr lang="en-US" smtClean="0"/>
              <a:t>8/23/2010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302B90-056E-4B82-8732-321DC8DF2C0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82FFA1-D12E-4AC1-8064-F23E54183DFE}" type="datetime1">
              <a:rPr lang="en-US" smtClean="0"/>
              <a:t>8/23/2010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302B90-056E-4B82-8732-321DC8DF2C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D1FF7AE-84D5-4AA8-9910-CE5D5976A222}" type="datetime1">
              <a:rPr lang="en-US" smtClean="0"/>
              <a:t>8/23/2010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302B90-056E-4B82-8732-321DC8DF2C09}"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AD69D2DE-9EC2-4D32-AF0E-360749FB4786}" type="datetime1">
              <a:rPr lang="en-US" smtClean="0"/>
              <a:t>8/23/2010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302B90-056E-4B82-8732-321DC8DF2C09}"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0C4014B5-137A-43E6-BBE7-22B899AF0772}" type="datetime1">
              <a:rPr lang="en-US" smtClean="0"/>
              <a:t>8/23/2010</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4C302B90-056E-4B82-8732-321DC8DF2C0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 Introduction to Windows Azure</a:t>
            </a:r>
            <a:endParaRPr lang="en-US" dirty="0"/>
          </a:p>
        </p:txBody>
      </p:sp>
      <p:sp>
        <p:nvSpPr>
          <p:cNvPr id="3" name="Subtitle 2"/>
          <p:cNvSpPr>
            <a:spLocks noGrp="1"/>
          </p:cNvSpPr>
          <p:nvPr>
            <p:ph type="subTitle" idx="1"/>
          </p:nvPr>
        </p:nvSpPr>
        <p:spPr/>
        <p:txBody>
          <a:bodyPr/>
          <a:lstStyle/>
          <a:p>
            <a:r>
              <a:rPr lang="en-US" smtClean="0"/>
              <a:t>Jimmy </a:t>
            </a:r>
            <a:r>
              <a:rPr lang="en-US" dirty="0" smtClean="0"/>
              <a:t>Narang</a:t>
            </a:r>
            <a:endParaRPr lang="en-US" dirty="0"/>
          </a:p>
        </p:txBody>
      </p:sp>
      <p:sp>
        <p:nvSpPr>
          <p:cNvPr id="4" name="Slide Number Placeholder 3"/>
          <p:cNvSpPr>
            <a:spLocks noGrp="1"/>
          </p:cNvSpPr>
          <p:nvPr>
            <p:ph type="sldNum" sz="quarter" idx="12"/>
          </p:nvPr>
        </p:nvSpPr>
        <p:spPr/>
        <p:txBody>
          <a:bodyPr/>
          <a:lstStyle/>
          <a:p>
            <a:fld id="{4C302B90-056E-4B82-8732-321DC8DF2C09}" type="slidenum">
              <a:rPr lang="en-US" smtClean="0"/>
              <a:t>1</a:t>
            </a:fld>
            <a:endParaRPr lang="en-US"/>
          </a:p>
        </p:txBody>
      </p:sp>
    </p:spTree>
    <p:extLst>
      <p:ext uri="{BB962C8B-B14F-4D97-AF65-F5344CB8AC3E}">
        <p14:creationId xmlns:p14="http://schemas.microsoft.com/office/powerpoint/2010/main" val="13458105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Endpoints</a:t>
            </a:r>
            <a:endParaRPr lang="en-US" dirty="0"/>
          </a:p>
        </p:txBody>
      </p:sp>
      <p:sp>
        <p:nvSpPr>
          <p:cNvPr id="3" name="Content Placeholder 2"/>
          <p:cNvSpPr>
            <a:spLocks noGrp="1"/>
          </p:cNvSpPr>
          <p:nvPr>
            <p:ph idx="1"/>
          </p:nvPr>
        </p:nvSpPr>
        <p:spPr/>
        <p:txBody>
          <a:bodyPr>
            <a:normAutofit/>
          </a:bodyPr>
          <a:lstStyle/>
          <a:p>
            <a:r>
              <a:rPr lang="en-US" dirty="0" smtClean="0"/>
              <a:t>Azure </a:t>
            </a:r>
            <a:r>
              <a:rPr lang="en-US" dirty="0"/>
              <a:t>provides APIs to obtain internal IPs of each instance in each </a:t>
            </a:r>
            <a:r>
              <a:rPr lang="en-US" dirty="0" smtClean="0"/>
              <a:t>role</a:t>
            </a:r>
          </a:p>
          <a:p>
            <a:r>
              <a:rPr lang="en-US" dirty="0"/>
              <a:t>Roles can define ‘internal endpoints’ </a:t>
            </a:r>
            <a:r>
              <a:rPr lang="en-US" dirty="0" smtClean="0"/>
              <a:t>(ports exposed within the service) to communicate between instances</a:t>
            </a:r>
            <a:endParaRPr lang="en-US" dirty="0"/>
          </a:p>
          <a:p>
            <a:endParaRPr lang="en-US" dirty="0"/>
          </a:p>
        </p:txBody>
      </p:sp>
      <p:sp>
        <p:nvSpPr>
          <p:cNvPr id="4" name="Slide Number Placeholder 3"/>
          <p:cNvSpPr>
            <a:spLocks noGrp="1"/>
          </p:cNvSpPr>
          <p:nvPr>
            <p:ph type="sldNum" sz="quarter" idx="12"/>
          </p:nvPr>
        </p:nvSpPr>
        <p:spPr/>
        <p:txBody>
          <a:bodyPr/>
          <a:lstStyle/>
          <a:p>
            <a:fld id="{4C302B90-056E-4B82-8732-321DC8DF2C09}" type="slidenum">
              <a:rPr lang="en-US" smtClean="0"/>
              <a:t>10</a:t>
            </a:fld>
            <a:endParaRPr lang="en-US"/>
          </a:p>
        </p:txBody>
      </p:sp>
    </p:spTree>
    <p:extLst>
      <p:ext uri="{BB962C8B-B14F-4D97-AF65-F5344CB8AC3E}">
        <p14:creationId xmlns:p14="http://schemas.microsoft.com/office/powerpoint/2010/main" val="30239854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Azure Storage</a:t>
            </a:r>
            <a:endParaRPr lang="en-US" dirty="0"/>
          </a:p>
        </p:txBody>
      </p:sp>
      <p:sp>
        <p:nvSpPr>
          <p:cNvPr id="3" name="Content Placeholder 2"/>
          <p:cNvSpPr>
            <a:spLocks noGrp="1"/>
          </p:cNvSpPr>
          <p:nvPr>
            <p:ph idx="1"/>
          </p:nvPr>
        </p:nvSpPr>
        <p:spPr/>
        <p:txBody>
          <a:bodyPr/>
          <a:lstStyle/>
          <a:p>
            <a:r>
              <a:rPr lang="en-US" dirty="0" smtClean="0"/>
              <a:t>Accessed from anywhere using account name and storage key</a:t>
            </a:r>
          </a:p>
          <a:p>
            <a:r>
              <a:rPr lang="en-US" dirty="0" smtClean="0"/>
              <a:t>Exposed in the form of URIs:</a:t>
            </a:r>
          </a:p>
          <a:p>
            <a:pPr lvl="1"/>
            <a:r>
              <a:rPr lang="en-US" dirty="0"/>
              <a:t>http://&lt;</a:t>
            </a:r>
            <a:r>
              <a:rPr lang="en-US" dirty="0" smtClean="0"/>
              <a:t>accntName&gt;.</a:t>
            </a:r>
            <a:r>
              <a:rPr lang="en-US" b="1" dirty="0"/>
              <a:t>queue</a:t>
            </a:r>
            <a:r>
              <a:rPr lang="en-US" dirty="0"/>
              <a:t>.core.windows.net</a:t>
            </a:r>
            <a:r>
              <a:rPr lang="en-US" dirty="0" smtClean="0"/>
              <a:t>/&lt;queueName&gt;</a:t>
            </a:r>
          </a:p>
          <a:p>
            <a:pPr lvl="1"/>
            <a:r>
              <a:rPr lang="en-US" dirty="0"/>
              <a:t>http://&lt;</a:t>
            </a:r>
            <a:r>
              <a:rPr lang="en-US" dirty="0" smtClean="0"/>
              <a:t>accntName&gt;.</a:t>
            </a:r>
            <a:r>
              <a:rPr lang="en-US" b="1" dirty="0"/>
              <a:t>blob</a:t>
            </a:r>
            <a:r>
              <a:rPr lang="en-US" dirty="0"/>
              <a:t>.core.windows.net/&lt;container&gt;/&lt;</a:t>
            </a:r>
            <a:r>
              <a:rPr lang="en-US" dirty="0" smtClean="0"/>
              <a:t>blobName</a:t>
            </a:r>
            <a:r>
              <a:rPr lang="en-US" dirty="0"/>
              <a:t>&gt;</a:t>
            </a:r>
          </a:p>
          <a:p>
            <a:pPr lvl="1"/>
            <a:r>
              <a:rPr lang="en-US" dirty="0"/>
              <a:t>http://&lt;</a:t>
            </a:r>
            <a:r>
              <a:rPr lang="en-US" dirty="0" smtClean="0"/>
              <a:t>accntName&gt;.</a:t>
            </a:r>
            <a:r>
              <a:rPr lang="en-US" b="1" dirty="0" smtClean="0"/>
              <a:t>table</a:t>
            </a:r>
            <a:r>
              <a:rPr lang="en-US" dirty="0" smtClean="0"/>
              <a:t>.core.windows.net/&lt;tableName&gt;</a:t>
            </a:r>
          </a:p>
          <a:p>
            <a:endParaRPr lang="en-US" dirty="0"/>
          </a:p>
          <a:p>
            <a:pPr lvl="1"/>
            <a:endParaRPr lang="en-US" dirty="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4C302B90-056E-4B82-8732-321DC8DF2C09}" type="slidenum">
              <a:rPr lang="en-US" smtClean="0"/>
              <a:t>11</a:t>
            </a:fld>
            <a:endParaRPr lang="en-US"/>
          </a:p>
        </p:txBody>
      </p:sp>
    </p:spTree>
    <p:extLst>
      <p:ext uri="{BB962C8B-B14F-4D97-AF65-F5344CB8AC3E}">
        <p14:creationId xmlns:p14="http://schemas.microsoft.com/office/powerpoint/2010/main" val="11217062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Azure Storage: Queues</a:t>
            </a:r>
            <a:endParaRPr lang="en-US" dirty="0"/>
          </a:p>
        </p:txBody>
      </p:sp>
      <p:sp>
        <p:nvSpPr>
          <p:cNvPr id="3" name="Content Placeholder 2"/>
          <p:cNvSpPr>
            <a:spLocks noGrp="1"/>
          </p:cNvSpPr>
          <p:nvPr>
            <p:ph idx="1"/>
          </p:nvPr>
        </p:nvSpPr>
        <p:spPr/>
        <p:txBody>
          <a:bodyPr>
            <a:normAutofit/>
          </a:bodyPr>
          <a:lstStyle/>
          <a:p>
            <a:r>
              <a:rPr lang="en-US" dirty="0" smtClean="0"/>
              <a:t>Queues: often the best way to communicate between roles</a:t>
            </a:r>
          </a:p>
          <a:p>
            <a:r>
              <a:rPr lang="en-US" dirty="0" smtClean="0"/>
              <a:t>Messages can be 8kb max</a:t>
            </a:r>
          </a:p>
          <a:p>
            <a:pPr lvl="1"/>
            <a:r>
              <a:rPr lang="en-US" dirty="0" smtClean="0"/>
              <a:t>use messages as pointers to blobs/tables for larger data</a:t>
            </a:r>
          </a:p>
          <a:p>
            <a:r>
              <a:rPr lang="en-US" dirty="0" smtClean="0"/>
              <a:t>Can create several queues per account</a:t>
            </a:r>
          </a:p>
          <a:p>
            <a:r>
              <a:rPr lang="en-US" dirty="0" smtClean="0"/>
              <a:t>Not guaranteed </a:t>
            </a:r>
            <a:r>
              <a:rPr lang="en-US" dirty="0" err="1" smtClean="0"/>
              <a:t>Fifo</a:t>
            </a:r>
            <a:r>
              <a:rPr lang="en-US" dirty="0" smtClean="0"/>
              <a:t>; no priority queues either.</a:t>
            </a:r>
          </a:p>
          <a:p>
            <a:r>
              <a:rPr lang="en-US" dirty="0" smtClean="0"/>
              <a:t>Guaranteed each message will be seen at least once </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4C302B90-056E-4B82-8732-321DC8DF2C09}" type="slidenum">
              <a:rPr lang="en-US" smtClean="0"/>
              <a:t>12</a:t>
            </a:fld>
            <a:endParaRPr lang="en-US"/>
          </a:p>
        </p:txBody>
      </p:sp>
    </p:spTree>
    <p:extLst>
      <p:ext uri="{BB962C8B-B14F-4D97-AF65-F5344CB8AC3E}">
        <p14:creationId xmlns:p14="http://schemas.microsoft.com/office/powerpoint/2010/main" val="21084799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Queue Operations</a:t>
            </a:r>
            <a:endParaRPr lang="en-US" dirty="0"/>
          </a:p>
        </p:txBody>
      </p:sp>
      <p:sp>
        <p:nvSpPr>
          <p:cNvPr id="3" name="Content Placeholder 2"/>
          <p:cNvSpPr>
            <a:spLocks noGrp="1"/>
          </p:cNvSpPr>
          <p:nvPr>
            <p:ph idx="1"/>
          </p:nvPr>
        </p:nvSpPr>
        <p:spPr/>
        <p:txBody>
          <a:bodyPr/>
          <a:lstStyle/>
          <a:p>
            <a:r>
              <a:rPr lang="en-US" dirty="0" smtClean="0"/>
              <a:t>Create / Delete queue</a:t>
            </a:r>
          </a:p>
          <a:p>
            <a:r>
              <a:rPr lang="en-US" dirty="0" smtClean="0"/>
              <a:t>Get / Put message</a:t>
            </a:r>
          </a:p>
          <a:p>
            <a:r>
              <a:rPr lang="en-US" dirty="0" smtClean="0"/>
              <a:t>Peek message (</a:t>
            </a:r>
            <a:r>
              <a:rPr lang="en-US" dirty="0" err="1" smtClean="0"/>
              <a:t>queueName</a:t>
            </a:r>
            <a:r>
              <a:rPr lang="en-US" dirty="0" smtClean="0"/>
              <a:t>, n)</a:t>
            </a:r>
          </a:p>
          <a:p>
            <a:r>
              <a:rPr lang="en-US" dirty="0" smtClean="0"/>
              <a:t>Delete message </a:t>
            </a:r>
            <a:r>
              <a:rPr lang="en-US" dirty="0"/>
              <a:t>(</a:t>
            </a:r>
            <a:r>
              <a:rPr lang="en-US" dirty="0" err="1"/>
              <a:t>queueName</a:t>
            </a:r>
            <a:r>
              <a:rPr lang="en-US" dirty="0"/>
              <a:t>, </a:t>
            </a:r>
            <a:r>
              <a:rPr lang="en-US" dirty="0" err="1" smtClean="0"/>
              <a:t>msgId</a:t>
            </a:r>
            <a:r>
              <a:rPr lang="en-US" dirty="0" smtClean="0"/>
              <a:t>, </a:t>
            </a:r>
            <a:r>
              <a:rPr lang="en-US" dirty="0" err="1" smtClean="0"/>
              <a:t>popreceipt</a:t>
            </a:r>
            <a:r>
              <a:rPr lang="en-US" dirty="0"/>
              <a:t>)</a:t>
            </a:r>
            <a:endParaRPr lang="en-US" dirty="0" smtClean="0"/>
          </a:p>
          <a:p>
            <a:pPr lvl="1"/>
            <a:r>
              <a:rPr lang="en-US" dirty="0" smtClean="0"/>
              <a:t>‘get message’ does not lead to deletion!</a:t>
            </a:r>
          </a:p>
          <a:p>
            <a:r>
              <a:rPr lang="en-US" dirty="0" smtClean="0"/>
              <a:t>Clear Queue</a:t>
            </a:r>
            <a:endParaRPr lang="en-US" dirty="0"/>
          </a:p>
        </p:txBody>
      </p:sp>
      <p:sp>
        <p:nvSpPr>
          <p:cNvPr id="4" name="Slide Number Placeholder 3"/>
          <p:cNvSpPr>
            <a:spLocks noGrp="1"/>
          </p:cNvSpPr>
          <p:nvPr>
            <p:ph type="sldNum" sz="quarter" idx="12"/>
          </p:nvPr>
        </p:nvSpPr>
        <p:spPr/>
        <p:txBody>
          <a:bodyPr/>
          <a:lstStyle/>
          <a:p>
            <a:fld id="{4C302B90-056E-4B82-8732-321DC8DF2C09}" type="slidenum">
              <a:rPr lang="en-US" smtClean="0"/>
              <a:t>13</a:t>
            </a:fld>
            <a:endParaRPr lang="en-US"/>
          </a:p>
        </p:txBody>
      </p:sp>
    </p:spTree>
    <p:extLst>
      <p:ext uri="{BB962C8B-B14F-4D97-AF65-F5344CB8AC3E}">
        <p14:creationId xmlns:p14="http://schemas.microsoft.com/office/powerpoint/2010/main" val="27982215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Queue Messages</a:t>
            </a:r>
            <a:endParaRPr lang="en-US" dirty="0"/>
          </a:p>
        </p:txBody>
      </p:sp>
      <p:sp>
        <p:nvSpPr>
          <p:cNvPr id="3" name="Content Placeholder 2"/>
          <p:cNvSpPr>
            <a:spLocks noGrp="1"/>
          </p:cNvSpPr>
          <p:nvPr>
            <p:ph idx="1"/>
          </p:nvPr>
        </p:nvSpPr>
        <p:spPr/>
        <p:txBody>
          <a:bodyPr>
            <a:normAutofit/>
          </a:bodyPr>
          <a:lstStyle/>
          <a:p>
            <a:r>
              <a:rPr lang="en-US" dirty="0" err="1" smtClean="0"/>
              <a:t>MessageID</a:t>
            </a:r>
            <a:r>
              <a:rPr lang="en-US" dirty="0" smtClean="0"/>
              <a:t>: A GUID associated with each </a:t>
            </a:r>
            <a:r>
              <a:rPr lang="en-US" dirty="0" err="1" smtClean="0"/>
              <a:t>msg</a:t>
            </a:r>
            <a:endParaRPr lang="en-US" dirty="0" smtClean="0"/>
          </a:p>
          <a:p>
            <a:r>
              <a:rPr lang="en-US" dirty="0" err="1" smtClean="0"/>
              <a:t>VisibilityTimeOut</a:t>
            </a:r>
            <a:r>
              <a:rPr lang="en-US" dirty="0" smtClean="0"/>
              <a:t>: default 30 seconds, max: 2 hours. Messages not deleted within this interval will return to the queue</a:t>
            </a:r>
          </a:p>
          <a:p>
            <a:r>
              <a:rPr lang="en-US" dirty="0" err="1" smtClean="0"/>
              <a:t>PopReceipt</a:t>
            </a:r>
            <a:r>
              <a:rPr lang="en-US" dirty="0" smtClean="0"/>
              <a:t>: A string retrieved with every get-msg.</a:t>
            </a:r>
          </a:p>
          <a:p>
            <a:r>
              <a:rPr lang="en-US" dirty="0" err="1" smtClean="0"/>
              <a:t>PopReceipt+MsgID</a:t>
            </a:r>
            <a:r>
              <a:rPr lang="en-US" dirty="0" smtClean="0"/>
              <a:t> required to delete a </a:t>
            </a:r>
            <a:r>
              <a:rPr lang="en-US" dirty="0" err="1" smtClean="0"/>
              <a:t>msg</a:t>
            </a:r>
            <a:endParaRPr lang="en-US" dirty="0" smtClean="0"/>
          </a:p>
          <a:p>
            <a:r>
              <a:rPr lang="en-US" dirty="0" err="1" smtClean="0"/>
              <a:t>MessageTTl</a:t>
            </a:r>
            <a:r>
              <a:rPr lang="en-US" dirty="0" smtClean="0"/>
              <a:t>: (7 days) messages not deleted within this interval are garbage collected </a:t>
            </a:r>
          </a:p>
          <a:p>
            <a:endParaRPr lang="en-US" dirty="0"/>
          </a:p>
        </p:txBody>
      </p:sp>
      <p:sp>
        <p:nvSpPr>
          <p:cNvPr id="4" name="Slide Number Placeholder 3"/>
          <p:cNvSpPr>
            <a:spLocks noGrp="1"/>
          </p:cNvSpPr>
          <p:nvPr>
            <p:ph type="sldNum" sz="quarter" idx="12"/>
          </p:nvPr>
        </p:nvSpPr>
        <p:spPr/>
        <p:txBody>
          <a:bodyPr/>
          <a:lstStyle/>
          <a:p>
            <a:fld id="{4C302B90-056E-4B82-8732-321DC8DF2C09}" type="slidenum">
              <a:rPr lang="en-US" smtClean="0"/>
              <a:t>14</a:t>
            </a:fld>
            <a:endParaRPr lang="en-US"/>
          </a:p>
        </p:txBody>
      </p:sp>
    </p:spTree>
    <p:extLst>
      <p:ext uri="{BB962C8B-B14F-4D97-AF65-F5344CB8AC3E}">
        <p14:creationId xmlns:p14="http://schemas.microsoft.com/office/powerpoint/2010/main" val="41083206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Queue: example</a:t>
            </a:r>
            <a:endParaRPr lang="en-US" dirty="0"/>
          </a:p>
        </p:txBody>
      </p:sp>
      <p:sp>
        <p:nvSpPr>
          <p:cNvPr id="4" name="Rectangle 2"/>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27" name="Group 26"/>
          <p:cNvGrpSpPr/>
          <p:nvPr/>
        </p:nvGrpSpPr>
        <p:grpSpPr>
          <a:xfrm>
            <a:off x="978204" y="2630975"/>
            <a:ext cx="3398248" cy="1874643"/>
            <a:chOff x="2010301" y="1863787"/>
            <a:chExt cx="5149694" cy="2900065"/>
          </a:xfrm>
        </p:grpSpPr>
        <p:sp>
          <p:nvSpPr>
            <p:cNvPr id="5" name="Rectangle 4"/>
            <p:cNvSpPr/>
            <p:nvPr/>
          </p:nvSpPr>
          <p:spPr>
            <a:xfrm>
              <a:off x="4441371" y="3392252"/>
              <a:ext cx="457200" cy="838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defTabSz="914099" fontAlgn="base">
                <a:spcBef>
                  <a:spcPct val="0"/>
                </a:spcBef>
                <a:spcAft>
                  <a:spcPct val="0"/>
                </a:spcAft>
              </a:pPr>
              <a:r>
                <a:rPr lang="en-US" sz="2300" dirty="0" smtClean="0">
                  <a:solidFill>
                    <a:srgbClr val="FFFFFF"/>
                  </a:solidFill>
                  <a:latin typeface="Calibri"/>
                </a:rPr>
                <a:t>2</a:t>
              </a:r>
              <a:endParaRPr lang="en-US" sz="2300" dirty="0">
                <a:solidFill>
                  <a:srgbClr val="FFFFFF"/>
                </a:solidFill>
                <a:latin typeface="Calibri"/>
              </a:endParaRPr>
            </a:p>
          </p:txBody>
        </p:sp>
        <p:sp>
          <p:nvSpPr>
            <p:cNvPr id="6" name="Rectangle 5"/>
            <p:cNvSpPr/>
            <p:nvPr/>
          </p:nvSpPr>
          <p:spPr>
            <a:xfrm>
              <a:off x="4898571" y="3392252"/>
              <a:ext cx="457200" cy="838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defTabSz="914099" fontAlgn="base">
                <a:spcBef>
                  <a:spcPct val="0"/>
                </a:spcBef>
                <a:spcAft>
                  <a:spcPct val="0"/>
                </a:spcAft>
              </a:pPr>
              <a:r>
                <a:rPr lang="en-US" sz="2300" dirty="0" smtClean="0">
                  <a:solidFill>
                    <a:srgbClr val="FFFFFF"/>
                  </a:solidFill>
                  <a:latin typeface="Calibri"/>
                </a:rPr>
                <a:t>1</a:t>
              </a:r>
              <a:endParaRPr lang="en-US" sz="2300" dirty="0">
                <a:solidFill>
                  <a:srgbClr val="FFFFFF"/>
                </a:solidFill>
                <a:latin typeface="Calibri"/>
              </a:endParaRPr>
            </a:p>
          </p:txBody>
        </p:sp>
        <p:sp>
          <p:nvSpPr>
            <p:cNvPr id="7" name="Oval 6"/>
            <p:cNvSpPr/>
            <p:nvPr/>
          </p:nvSpPr>
          <p:spPr>
            <a:xfrm>
              <a:off x="5889171" y="2477852"/>
              <a:ext cx="990600" cy="533400"/>
            </a:xfrm>
            <a:prstGeom prst="ellipse">
              <a:avLst/>
            </a:prstGeom>
            <a:gradFill>
              <a:gsLst>
                <a:gs pos="0">
                  <a:srgbClr val="756005"/>
                </a:gs>
                <a:gs pos="55000">
                  <a:srgbClr val="8D7005"/>
                </a:gs>
                <a:gs pos="100000">
                  <a:srgbClr val="AA7F06"/>
                </a:gs>
              </a:gsLst>
            </a:gradFill>
            <a:ln>
              <a:solidFill>
                <a:srgbClr val="977515"/>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defTabSz="914099" fontAlgn="base">
                <a:spcBef>
                  <a:spcPct val="0"/>
                </a:spcBef>
                <a:spcAft>
                  <a:spcPct val="0"/>
                </a:spcAft>
              </a:pPr>
              <a:r>
                <a:rPr lang="en-US" sz="2300" dirty="0" smtClean="0">
                  <a:solidFill>
                    <a:srgbClr val="FFFFFF"/>
                  </a:solidFill>
                  <a:latin typeface="Calibri"/>
                </a:rPr>
                <a:t>C</a:t>
              </a:r>
              <a:r>
                <a:rPr lang="en-US" sz="2400" baseline="-25000" dirty="0" smtClean="0">
                  <a:solidFill>
                    <a:schemeClr val="tx1"/>
                  </a:solidFill>
                </a:rPr>
                <a:t>1</a:t>
              </a:r>
            </a:p>
          </p:txBody>
        </p:sp>
        <p:sp>
          <p:nvSpPr>
            <p:cNvPr id="8" name="Oval 7"/>
            <p:cNvSpPr/>
            <p:nvPr/>
          </p:nvSpPr>
          <p:spPr>
            <a:xfrm>
              <a:off x="5889171" y="4230452"/>
              <a:ext cx="990600" cy="533400"/>
            </a:xfrm>
            <a:prstGeom prst="ellipse">
              <a:avLst/>
            </a:prstGeom>
            <a:gradFill>
              <a:gsLst>
                <a:gs pos="0">
                  <a:srgbClr val="C98325">
                    <a:alpha val="98824"/>
                  </a:srgbClr>
                </a:gs>
                <a:gs pos="55000">
                  <a:srgbClr val="ECC82E"/>
                </a:gs>
                <a:gs pos="100000">
                  <a:srgbClr val="FBD443"/>
                </a:gs>
              </a:gsLst>
            </a:gradFill>
            <a:ln>
              <a:solidFill>
                <a:srgbClr val="F5D251"/>
              </a:solidFill>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6" tIns="45718" rIns="91436" bIns="45718" numCol="1" rtlCol="0" anchor="ctr" anchorCtr="0" compatLnSpc="1">
              <a:prstTxWarp prst="textNoShape">
                <a:avLst/>
              </a:prstTxWarp>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defTabSz="914099" fontAlgn="base">
                <a:spcBef>
                  <a:spcPct val="0"/>
                </a:spcBef>
                <a:spcAft>
                  <a:spcPct val="0"/>
                </a:spcAft>
              </a:pPr>
              <a:r>
                <a:rPr lang="en-US" sz="2300" dirty="0" smtClean="0">
                  <a:solidFill>
                    <a:srgbClr val="FFFFFF"/>
                  </a:solidFill>
                  <a:latin typeface="Calibri"/>
                </a:rPr>
                <a:t>C</a:t>
              </a:r>
              <a:r>
                <a:rPr lang="en-US" sz="2400" baseline="-25000" dirty="0" smtClean="0">
                  <a:solidFill>
                    <a:schemeClr val="tx1"/>
                  </a:solidFill>
                </a:rPr>
                <a:t>2</a:t>
              </a:r>
            </a:p>
          </p:txBody>
        </p:sp>
        <p:sp>
          <p:nvSpPr>
            <p:cNvPr id="9" name="Rectangle 8"/>
            <p:cNvSpPr/>
            <p:nvPr/>
          </p:nvSpPr>
          <p:spPr>
            <a:xfrm>
              <a:off x="4898571" y="3392252"/>
              <a:ext cx="457200" cy="838200"/>
            </a:xfrm>
            <a:prstGeom prst="rect">
              <a:avLst/>
            </a:prstGeom>
            <a:solidFill>
              <a:schemeClr val="tx1">
                <a:lumMod val="85000"/>
              </a:schemeClr>
            </a:solidFill>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6" tIns="45718" rIns="91436" bIns="45718" numCol="1" rtlCol="0" anchor="ctr" anchorCtr="0" compatLnSpc="1">
              <a:prstTxWarp prst="textNoShape">
                <a:avLst/>
              </a:prstTxWarp>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defTabSz="914099" fontAlgn="base">
                <a:spcBef>
                  <a:spcPct val="0"/>
                </a:spcBef>
                <a:spcAft>
                  <a:spcPct val="0"/>
                </a:spcAft>
              </a:pPr>
              <a:r>
                <a:rPr lang="en-US" sz="2300" dirty="0" smtClean="0">
                  <a:solidFill>
                    <a:srgbClr val="FFFFFF"/>
                  </a:solidFill>
                  <a:latin typeface="Calibri"/>
                </a:rPr>
                <a:t>1</a:t>
              </a:r>
              <a:endParaRPr lang="en-US" sz="2300" dirty="0">
                <a:solidFill>
                  <a:srgbClr val="FFFFFF"/>
                </a:solidFill>
                <a:latin typeface="Calibri"/>
              </a:endParaRPr>
            </a:p>
          </p:txBody>
        </p:sp>
        <p:sp>
          <p:nvSpPr>
            <p:cNvPr id="10" name="Rectangle 9"/>
            <p:cNvSpPr/>
            <p:nvPr/>
          </p:nvSpPr>
          <p:spPr>
            <a:xfrm>
              <a:off x="4441371" y="3392252"/>
              <a:ext cx="457200" cy="838200"/>
            </a:xfrm>
            <a:prstGeom prst="rect">
              <a:avLst/>
            </a:prstGeom>
            <a:solidFill>
              <a:schemeClr val="tx1">
                <a:lumMod val="85000"/>
              </a:schemeClr>
            </a:solidFill>
            <a:ln>
              <a:solidFill>
                <a:schemeClr val="tx1">
                  <a:lumMod val="95000"/>
                </a:schemeClr>
              </a:solidFill>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6" tIns="45718" rIns="91436" bIns="45718" numCol="1" rtlCol="0" anchor="ctr" anchorCtr="0" compatLnSpc="1">
              <a:prstTxWarp prst="textNoShape">
                <a:avLst/>
              </a:prstTxWarp>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defTabSz="914099" fontAlgn="base">
                <a:spcBef>
                  <a:spcPct val="0"/>
                </a:spcBef>
                <a:spcAft>
                  <a:spcPct val="0"/>
                </a:spcAft>
              </a:pPr>
              <a:r>
                <a:rPr lang="en-US" sz="2300" dirty="0" smtClean="0">
                  <a:solidFill>
                    <a:srgbClr val="FFFFFF"/>
                  </a:solidFill>
                  <a:latin typeface="Calibri"/>
                </a:rPr>
                <a:t>2</a:t>
              </a:r>
              <a:endParaRPr lang="en-US" sz="2300" dirty="0">
                <a:solidFill>
                  <a:srgbClr val="FFFFFF"/>
                </a:solidFill>
                <a:latin typeface="Calibri"/>
              </a:endParaRPr>
            </a:p>
          </p:txBody>
        </p:sp>
        <p:sp>
          <p:nvSpPr>
            <p:cNvPr id="11" name="Rectangle 10"/>
            <p:cNvSpPr/>
            <p:nvPr/>
          </p:nvSpPr>
          <p:spPr>
            <a:xfrm>
              <a:off x="3984171" y="3392252"/>
              <a:ext cx="457200" cy="838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defTabSz="914099" fontAlgn="base">
                <a:spcBef>
                  <a:spcPct val="0"/>
                </a:spcBef>
                <a:spcAft>
                  <a:spcPct val="0"/>
                </a:spcAft>
              </a:pPr>
              <a:r>
                <a:rPr lang="en-US" sz="2300" dirty="0" smtClean="0">
                  <a:solidFill>
                    <a:srgbClr val="FFFFFF"/>
                  </a:solidFill>
                  <a:latin typeface="Calibri"/>
                </a:rPr>
                <a:t>3</a:t>
              </a:r>
              <a:endParaRPr lang="en-US" sz="2300" dirty="0">
                <a:solidFill>
                  <a:srgbClr val="FFFFFF"/>
                </a:solidFill>
                <a:latin typeface="Calibri"/>
              </a:endParaRPr>
            </a:p>
          </p:txBody>
        </p:sp>
        <p:cxnSp>
          <p:nvCxnSpPr>
            <p:cNvPr id="13" name="Straight Arrow Connector 12"/>
            <p:cNvCxnSpPr>
              <a:stCxn id="17" idx="6"/>
              <a:endCxn id="19" idx="1"/>
            </p:cNvCxnSpPr>
            <p:nvPr/>
          </p:nvCxnSpPr>
          <p:spPr>
            <a:xfrm>
              <a:off x="3000901" y="3659897"/>
              <a:ext cx="983270" cy="15145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23"/>
            <p:cNvSpPr txBox="1"/>
            <p:nvPr/>
          </p:nvSpPr>
          <p:spPr>
            <a:xfrm>
              <a:off x="2079171" y="1863787"/>
              <a:ext cx="1437638" cy="461665"/>
            </a:xfrm>
            <a:prstGeom prst="rect">
              <a:avLst/>
            </a:prstGeom>
            <a:noFill/>
          </p:spPr>
          <p:txBody>
            <a:bodyPr wrap="none" rtlCol="0">
              <a:spAutoFit/>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r>
                <a:rPr lang="en-US" sz="2400" dirty="0" smtClean="0"/>
                <a:t>Producers</a:t>
              </a:r>
              <a:endParaRPr lang="en-US" sz="2400" dirty="0"/>
            </a:p>
          </p:txBody>
        </p:sp>
        <p:sp>
          <p:nvSpPr>
            <p:cNvPr id="16" name="TextBox 26"/>
            <p:cNvSpPr txBox="1"/>
            <p:nvPr/>
          </p:nvSpPr>
          <p:spPr>
            <a:xfrm>
              <a:off x="5584371" y="1868252"/>
              <a:ext cx="1575624" cy="461665"/>
            </a:xfrm>
            <a:prstGeom prst="rect">
              <a:avLst/>
            </a:prstGeom>
            <a:noFill/>
          </p:spPr>
          <p:txBody>
            <a:bodyPr wrap="none" rtlCol="0">
              <a:spAutoFit/>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r>
                <a:rPr lang="en-US" sz="2400" dirty="0" smtClean="0"/>
                <a:t>Consumers</a:t>
              </a:r>
              <a:endParaRPr lang="en-US" sz="2400" dirty="0"/>
            </a:p>
          </p:txBody>
        </p:sp>
        <p:sp>
          <p:nvSpPr>
            <p:cNvPr id="17" name="Oval 16"/>
            <p:cNvSpPr/>
            <p:nvPr/>
          </p:nvSpPr>
          <p:spPr>
            <a:xfrm>
              <a:off x="2010301" y="3393197"/>
              <a:ext cx="990600" cy="533400"/>
            </a:xfrm>
            <a:prstGeom prst="ellipse">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91436" tIns="45718" rIns="91436" bIns="45718" numCol="1" rtlCol="0" anchor="ctr" anchorCtr="0" compatLnSpc="1">
              <a:prstTxWarp prst="textNoShape">
                <a:avLst/>
              </a:prstTxWarp>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defTabSz="914099" fontAlgn="base">
                <a:spcBef>
                  <a:spcPct val="0"/>
                </a:spcBef>
                <a:spcAft>
                  <a:spcPct val="0"/>
                </a:spcAft>
              </a:pPr>
              <a:r>
                <a:rPr lang="en-US" sz="2300" dirty="0" smtClean="0">
                  <a:solidFill>
                    <a:srgbClr val="FFFFFF"/>
                  </a:solidFill>
                  <a:latin typeface="Calibri"/>
                </a:rPr>
                <a:t>P</a:t>
              </a:r>
              <a:endParaRPr lang="en-US" sz="2400" baseline="-25000" dirty="0" smtClean="0">
                <a:solidFill>
                  <a:schemeClr val="tx1"/>
                </a:solidFill>
              </a:endParaRPr>
            </a:p>
          </p:txBody>
        </p:sp>
        <p:sp>
          <p:nvSpPr>
            <p:cNvPr id="19" name="Rectangle 18"/>
            <p:cNvSpPr/>
            <p:nvPr/>
          </p:nvSpPr>
          <p:spPr>
            <a:xfrm>
              <a:off x="3984171" y="3392252"/>
              <a:ext cx="457200" cy="838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defTabSz="914099" fontAlgn="base">
                <a:spcBef>
                  <a:spcPct val="0"/>
                </a:spcBef>
                <a:spcAft>
                  <a:spcPct val="0"/>
                </a:spcAft>
              </a:pPr>
              <a:r>
                <a:rPr lang="en-US" sz="2300" dirty="0" smtClean="0">
                  <a:solidFill>
                    <a:srgbClr val="FFFFFF"/>
                  </a:solidFill>
                  <a:latin typeface="Calibri"/>
                </a:rPr>
                <a:t>3</a:t>
              </a:r>
              <a:endParaRPr lang="en-US" sz="2300" dirty="0">
                <a:solidFill>
                  <a:srgbClr val="FFFFFF"/>
                </a:solidFill>
                <a:latin typeface="Calibri"/>
              </a:endParaRPr>
            </a:p>
          </p:txBody>
        </p:sp>
        <p:cxnSp>
          <p:nvCxnSpPr>
            <p:cNvPr id="20" name="Straight Arrow Connector 19"/>
            <p:cNvCxnSpPr/>
            <p:nvPr/>
          </p:nvCxnSpPr>
          <p:spPr>
            <a:xfrm flipV="1">
              <a:off x="5431971" y="3011252"/>
              <a:ext cx="695323" cy="380999"/>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5431972" y="4154252"/>
              <a:ext cx="533401" cy="15240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4907118" y="3390531"/>
              <a:ext cx="457200" cy="838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defTabSz="914099" fontAlgn="base">
                <a:spcBef>
                  <a:spcPct val="0"/>
                </a:spcBef>
                <a:spcAft>
                  <a:spcPct val="0"/>
                </a:spcAft>
              </a:pPr>
              <a:r>
                <a:rPr lang="en-US" sz="2300" dirty="0" smtClean="0">
                  <a:solidFill>
                    <a:srgbClr val="FFFFFF"/>
                  </a:solidFill>
                  <a:latin typeface="Calibri"/>
                </a:rPr>
                <a:t>1</a:t>
              </a:r>
              <a:endParaRPr lang="en-US" sz="2300" dirty="0">
                <a:solidFill>
                  <a:srgbClr val="FFFFFF"/>
                </a:solidFill>
                <a:latin typeface="Calibri"/>
              </a:endParaRPr>
            </a:p>
          </p:txBody>
        </p:sp>
        <p:sp>
          <p:nvSpPr>
            <p:cNvPr id="23" name="Rectangle 22"/>
            <p:cNvSpPr/>
            <p:nvPr/>
          </p:nvSpPr>
          <p:spPr>
            <a:xfrm>
              <a:off x="4441371" y="3390900"/>
              <a:ext cx="457200" cy="8382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defTabSz="914099" fontAlgn="base">
                <a:spcBef>
                  <a:spcPct val="0"/>
                </a:spcBef>
                <a:spcAft>
                  <a:spcPct val="0"/>
                </a:spcAft>
              </a:pPr>
              <a:r>
                <a:rPr lang="en-US" sz="2300" dirty="0" smtClean="0">
                  <a:solidFill>
                    <a:srgbClr val="FFFFFF"/>
                  </a:solidFill>
                  <a:latin typeface="Calibri"/>
                </a:rPr>
                <a:t>2</a:t>
              </a:r>
              <a:endParaRPr lang="en-US" sz="2300" dirty="0">
                <a:solidFill>
                  <a:srgbClr val="FFFFFF"/>
                </a:solidFill>
                <a:latin typeface="Calibri"/>
              </a:endParaRPr>
            </a:p>
          </p:txBody>
        </p:sp>
      </p:grpSp>
      <p:sp>
        <p:nvSpPr>
          <p:cNvPr id="28" name="TextBox 27"/>
          <p:cNvSpPr txBox="1"/>
          <p:nvPr/>
        </p:nvSpPr>
        <p:spPr>
          <a:xfrm>
            <a:off x="5257800" y="2275636"/>
            <a:ext cx="2789546" cy="2585323"/>
          </a:xfrm>
          <a:prstGeom prst="rect">
            <a:avLst/>
          </a:prstGeom>
          <a:noFill/>
        </p:spPr>
        <p:txBody>
          <a:bodyPr wrap="none" rtlCol="0">
            <a:spAutoFit/>
          </a:bodyPr>
          <a:lstStyle/>
          <a:p>
            <a:r>
              <a:rPr lang="en-US" dirty="0" smtClean="0"/>
              <a:t>C1: </a:t>
            </a:r>
            <a:r>
              <a:rPr lang="en-US" dirty="0" err="1" smtClean="0"/>
              <a:t>GetMsg</a:t>
            </a:r>
            <a:r>
              <a:rPr lang="en-US" dirty="0" smtClean="0"/>
              <a:t> (returns 1)</a:t>
            </a:r>
          </a:p>
          <a:p>
            <a:r>
              <a:rPr lang="en-US" dirty="0" smtClean="0"/>
              <a:t>C2: </a:t>
            </a:r>
            <a:r>
              <a:rPr lang="en-US" dirty="0" err="1" smtClean="0"/>
              <a:t>GetMsg</a:t>
            </a:r>
            <a:r>
              <a:rPr lang="en-US" dirty="0" smtClean="0"/>
              <a:t> (returns 2)</a:t>
            </a:r>
          </a:p>
          <a:p>
            <a:r>
              <a:rPr lang="en-US" dirty="0" smtClean="0"/>
              <a:t>C2: </a:t>
            </a:r>
            <a:r>
              <a:rPr lang="en-US" dirty="0" err="1" smtClean="0"/>
              <a:t>DeleteMsg</a:t>
            </a:r>
            <a:r>
              <a:rPr lang="en-US" dirty="0" smtClean="0"/>
              <a:t> #2</a:t>
            </a:r>
          </a:p>
          <a:p>
            <a:r>
              <a:rPr lang="en-US" dirty="0" smtClean="0"/>
              <a:t>C1 dies</a:t>
            </a:r>
          </a:p>
          <a:p>
            <a:r>
              <a:rPr lang="en-US" dirty="0" smtClean="0"/>
              <a:t>C2: </a:t>
            </a:r>
            <a:r>
              <a:rPr lang="en-US" dirty="0" err="1" smtClean="0"/>
              <a:t>GetMsg</a:t>
            </a:r>
            <a:r>
              <a:rPr lang="en-US" dirty="0" smtClean="0"/>
              <a:t> (returns 3)</a:t>
            </a:r>
          </a:p>
          <a:p>
            <a:r>
              <a:rPr lang="en-US" dirty="0" smtClean="0"/>
              <a:t>Visibility Timeout on Msg#1</a:t>
            </a:r>
          </a:p>
          <a:p>
            <a:r>
              <a:rPr lang="en-US" dirty="0" smtClean="0"/>
              <a:t>C2: </a:t>
            </a:r>
            <a:r>
              <a:rPr lang="en-US" dirty="0" err="1" smtClean="0"/>
              <a:t>DeleteMsg</a:t>
            </a:r>
            <a:r>
              <a:rPr lang="en-US" dirty="0"/>
              <a:t> </a:t>
            </a:r>
            <a:r>
              <a:rPr lang="en-US" dirty="0" smtClean="0"/>
              <a:t>#3</a:t>
            </a:r>
          </a:p>
          <a:p>
            <a:r>
              <a:rPr lang="en-US" dirty="0" smtClean="0"/>
              <a:t>C2: </a:t>
            </a:r>
            <a:r>
              <a:rPr lang="en-US" dirty="0" err="1" smtClean="0"/>
              <a:t>GetMsg</a:t>
            </a:r>
            <a:r>
              <a:rPr lang="en-US" dirty="0" smtClean="0"/>
              <a:t> (returns 1)</a:t>
            </a:r>
          </a:p>
          <a:p>
            <a:endParaRPr lang="en-US" dirty="0"/>
          </a:p>
        </p:txBody>
      </p:sp>
      <p:sp>
        <p:nvSpPr>
          <p:cNvPr id="3" name="Slide Number Placeholder 2"/>
          <p:cNvSpPr>
            <a:spLocks noGrp="1"/>
          </p:cNvSpPr>
          <p:nvPr>
            <p:ph type="sldNum" sz="quarter" idx="12"/>
          </p:nvPr>
        </p:nvSpPr>
        <p:spPr/>
        <p:txBody>
          <a:bodyPr/>
          <a:lstStyle/>
          <a:p>
            <a:fld id="{4C302B90-056E-4B82-8732-321DC8DF2C09}" type="slidenum">
              <a:rPr lang="en-US" smtClean="0"/>
              <a:t>15</a:t>
            </a:fld>
            <a:endParaRPr lang="en-US"/>
          </a:p>
        </p:txBody>
      </p:sp>
    </p:spTree>
    <p:extLst>
      <p:ext uri="{BB962C8B-B14F-4D97-AF65-F5344CB8AC3E}">
        <p14:creationId xmlns:p14="http://schemas.microsoft.com/office/powerpoint/2010/main" val="31431598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Azure storage: Blobs</a:t>
            </a:r>
            <a:endParaRPr lang="en-US" dirty="0"/>
          </a:p>
        </p:txBody>
      </p:sp>
      <p:sp>
        <p:nvSpPr>
          <p:cNvPr id="3" name="Content Placeholder 2"/>
          <p:cNvSpPr>
            <a:spLocks noGrp="1"/>
          </p:cNvSpPr>
          <p:nvPr>
            <p:ph idx="1"/>
          </p:nvPr>
        </p:nvSpPr>
        <p:spPr/>
        <p:txBody>
          <a:bodyPr/>
          <a:lstStyle/>
          <a:p>
            <a:r>
              <a:rPr lang="en-US" dirty="0" smtClean="0"/>
              <a:t>A large chunk of (raw binary) data</a:t>
            </a:r>
          </a:p>
          <a:p>
            <a:r>
              <a:rPr lang="en-US" dirty="0" smtClean="0"/>
              <a:t>Blob Operations:</a:t>
            </a:r>
          </a:p>
          <a:p>
            <a:pPr lvl="1"/>
            <a:r>
              <a:rPr lang="en-US" dirty="0"/>
              <a:t>Create / Delete </a:t>
            </a:r>
          </a:p>
          <a:p>
            <a:pPr lvl="1"/>
            <a:r>
              <a:rPr lang="en-US" dirty="0"/>
              <a:t>Read / Write: byte range (page blob) or blocks (block blob)</a:t>
            </a:r>
          </a:p>
          <a:p>
            <a:pPr lvl="1"/>
            <a:r>
              <a:rPr lang="en-US" dirty="0"/>
              <a:t>Lease the </a:t>
            </a:r>
            <a:r>
              <a:rPr lang="en-US" dirty="0" smtClean="0"/>
              <a:t>blob</a:t>
            </a:r>
            <a:endParaRPr lang="en-US" dirty="0"/>
          </a:p>
          <a:p>
            <a:pPr lvl="1"/>
            <a:r>
              <a:rPr lang="en-US" dirty="0"/>
              <a:t>Create a Snapshot </a:t>
            </a:r>
          </a:p>
          <a:p>
            <a:pPr lvl="1"/>
            <a:r>
              <a:rPr lang="en-US" dirty="0"/>
              <a:t>Create a copy</a:t>
            </a:r>
          </a:p>
          <a:p>
            <a:pPr lvl="1"/>
            <a:r>
              <a:rPr lang="en-US" dirty="0"/>
              <a:t>Mount as Drive (page blob</a:t>
            </a:r>
            <a:r>
              <a:rPr lang="en-US" dirty="0" smtClean="0"/>
              <a:t>)</a:t>
            </a:r>
          </a:p>
        </p:txBody>
      </p:sp>
      <p:sp>
        <p:nvSpPr>
          <p:cNvPr id="4" name="Slide Number Placeholder 3"/>
          <p:cNvSpPr>
            <a:spLocks noGrp="1"/>
          </p:cNvSpPr>
          <p:nvPr>
            <p:ph type="sldNum" sz="quarter" idx="12"/>
          </p:nvPr>
        </p:nvSpPr>
        <p:spPr/>
        <p:txBody>
          <a:bodyPr/>
          <a:lstStyle/>
          <a:p>
            <a:fld id="{4C302B90-056E-4B82-8732-321DC8DF2C09}" type="slidenum">
              <a:rPr lang="en-US" smtClean="0"/>
              <a:t>16</a:t>
            </a:fld>
            <a:endParaRPr lang="en-US"/>
          </a:p>
        </p:txBody>
      </p:sp>
    </p:spTree>
    <p:extLst>
      <p:ext uri="{BB962C8B-B14F-4D97-AF65-F5344CB8AC3E}">
        <p14:creationId xmlns:p14="http://schemas.microsoft.com/office/powerpoint/2010/main" val="42676442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Blobs: Access control</a:t>
            </a:r>
            <a:endParaRPr lang="en-US" dirty="0"/>
          </a:p>
        </p:txBody>
      </p:sp>
      <p:sp>
        <p:nvSpPr>
          <p:cNvPr id="3" name="Content Placeholder 2"/>
          <p:cNvSpPr>
            <a:spLocks noGrp="1"/>
          </p:cNvSpPr>
          <p:nvPr>
            <p:ph idx="1"/>
          </p:nvPr>
        </p:nvSpPr>
        <p:spPr/>
        <p:txBody>
          <a:bodyPr>
            <a:normAutofit/>
          </a:bodyPr>
          <a:lstStyle/>
          <a:p>
            <a:r>
              <a:rPr lang="en-US" dirty="0" smtClean="0"/>
              <a:t>Hierarchy: accounts, containers, blobs</a:t>
            </a:r>
          </a:p>
          <a:p>
            <a:pPr lvl="1"/>
            <a:r>
              <a:rPr lang="en-US" sz="2000" dirty="0" smtClean="0"/>
              <a:t>http://&lt;account&gt;.blob.core.windows.net/&lt;container&gt;/&lt;blobname&gt;</a:t>
            </a:r>
          </a:p>
          <a:p>
            <a:pPr lvl="1"/>
            <a:r>
              <a:rPr lang="en-US" dirty="0" smtClean="0"/>
              <a:t>An account can contain multiple containers</a:t>
            </a:r>
          </a:p>
          <a:p>
            <a:pPr lvl="1"/>
            <a:r>
              <a:rPr lang="en-US" dirty="0" smtClean="0"/>
              <a:t>A container can contain blobs or other containers</a:t>
            </a:r>
            <a:endParaRPr lang="en-US" sz="2000" dirty="0" smtClean="0"/>
          </a:p>
          <a:p>
            <a:r>
              <a:rPr lang="en-US" dirty="0" smtClean="0"/>
              <a:t>Fine grained access control can be granted to containers/blobs </a:t>
            </a:r>
            <a:r>
              <a:rPr lang="en-US" sz="2400" dirty="0" smtClean="0"/>
              <a:t>(grant permissions for individual operations such as read, write, delete, list, take snapshot etc.)</a:t>
            </a:r>
          </a:p>
          <a:p>
            <a:endParaRPr lang="en-US" dirty="0" smtClean="0"/>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4C302B90-056E-4B82-8732-321DC8DF2C09}" type="slidenum">
              <a:rPr lang="en-US" smtClean="0"/>
              <a:t>17</a:t>
            </a:fld>
            <a:endParaRPr lang="en-US"/>
          </a:p>
        </p:txBody>
      </p:sp>
    </p:spTree>
    <p:extLst>
      <p:ext uri="{BB962C8B-B14F-4D97-AF65-F5344CB8AC3E}">
        <p14:creationId xmlns:p14="http://schemas.microsoft.com/office/powerpoint/2010/main" val="34471828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 Blobs</a:t>
            </a:r>
            <a:endParaRPr lang="en-US" dirty="0"/>
          </a:p>
        </p:txBody>
      </p:sp>
      <p:sp>
        <p:nvSpPr>
          <p:cNvPr id="3" name="Content Placeholder 2"/>
          <p:cNvSpPr>
            <a:spLocks noGrp="1"/>
          </p:cNvSpPr>
          <p:nvPr>
            <p:ph idx="1"/>
          </p:nvPr>
        </p:nvSpPr>
        <p:spPr/>
        <p:txBody>
          <a:bodyPr/>
          <a:lstStyle/>
          <a:p>
            <a:r>
              <a:rPr lang="en-US" dirty="0" smtClean="0"/>
              <a:t>A blob as a sequential list of blocks</a:t>
            </a:r>
          </a:p>
          <a:p>
            <a:r>
              <a:rPr lang="en-US" dirty="0" smtClean="0"/>
              <a:t>Each block has an ID </a:t>
            </a:r>
          </a:p>
          <a:p>
            <a:r>
              <a:rPr lang="en-US" dirty="0" smtClean="0"/>
              <a:t>Blocks are immutable</a:t>
            </a:r>
          </a:p>
          <a:p>
            <a:r>
              <a:rPr lang="en-US" dirty="0" smtClean="0"/>
              <a:t>Upload blocks out of order / in parallel</a:t>
            </a:r>
          </a:p>
          <a:p>
            <a:pPr lvl="1"/>
            <a:r>
              <a:rPr lang="en-US" dirty="0" err="1" smtClean="0"/>
              <a:t>PutBlock</a:t>
            </a:r>
            <a:r>
              <a:rPr lang="en-US" dirty="0" smtClean="0"/>
              <a:t> to upload block</a:t>
            </a:r>
          </a:p>
          <a:p>
            <a:pPr lvl="1"/>
            <a:r>
              <a:rPr lang="en-US" dirty="0" err="1" smtClean="0"/>
              <a:t>PutBlockList</a:t>
            </a:r>
            <a:r>
              <a:rPr lang="en-US" dirty="0" smtClean="0"/>
              <a:t> to stitch uploaded blocks into blob</a:t>
            </a:r>
          </a:p>
          <a:p>
            <a:r>
              <a:rPr lang="en-US" dirty="0"/>
              <a:t>Order of upload doesn’t matter; order in </a:t>
            </a:r>
            <a:r>
              <a:rPr lang="en-US" dirty="0" err="1"/>
              <a:t>Putblocklist</a:t>
            </a:r>
            <a:r>
              <a:rPr lang="en-US" dirty="0"/>
              <a:t> matters.</a:t>
            </a:r>
          </a:p>
          <a:p>
            <a:r>
              <a:rPr lang="en-US" dirty="0" err="1"/>
              <a:t>Putblocklist</a:t>
            </a:r>
            <a:r>
              <a:rPr lang="en-US" dirty="0"/>
              <a:t>: First commit wins (all uncommitted blocks are garbage collected)</a:t>
            </a:r>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4C302B90-056E-4B82-8732-321DC8DF2C09}" type="slidenum">
              <a:rPr lang="en-US" smtClean="0"/>
              <a:t>18</a:t>
            </a:fld>
            <a:endParaRPr lang="en-US"/>
          </a:p>
        </p:txBody>
      </p:sp>
    </p:spTree>
    <p:extLst>
      <p:ext uri="{BB962C8B-B14F-4D97-AF65-F5344CB8AC3E}">
        <p14:creationId xmlns:p14="http://schemas.microsoft.com/office/powerpoint/2010/main" val="11411235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575924" y="1427025"/>
            <a:ext cx="461665" cy="1510088"/>
            <a:chOff x="1371600" y="1981200"/>
            <a:chExt cx="461665" cy="1510088"/>
          </a:xfrm>
        </p:grpSpPr>
        <p:sp>
          <p:nvSpPr>
            <p:cNvPr id="31" name="Rectangle 30"/>
            <p:cNvSpPr/>
            <p:nvPr/>
          </p:nvSpPr>
          <p:spPr>
            <a:xfrm>
              <a:off x="1447800" y="1981200"/>
              <a:ext cx="228600" cy="4572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a:endParaRPr lang="en-US" sz="2400"/>
            </a:p>
          </p:txBody>
        </p:sp>
        <p:sp>
          <p:nvSpPr>
            <p:cNvPr id="32" name="TextBox 4"/>
            <p:cNvSpPr txBox="1"/>
            <p:nvPr/>
          </p:nvSpPr>
          <p:spPr>
            <a:xfrm>
              <a:off x="1371600" y="2475625"/>
              <a:ext cx="461665" cy="1015663"/>
            </a:xfrm>
            <a:prstGeom prst="rect">
              <a:avLst/>
            </a:prstGeom>
            <a:noFill/>
          </p:spPr>
          <p:txBody>
            <a:bodyPr vert="vert270" wrap="none" rtlCol="0">
              <a:spAutoFit/>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r>
                <a:rPr lang="en-US" b="1" dirty="0" smtClean="0"/>
                <a:t>Block Id 1</a:t>
              </a:r>
              <a:endParaRPr lang="en-US" b="1" dirty="0"/>
            </a:p>
          </p:txBody>
        </p:sp>
      </p:grpSp>
      <p:grpSp>
        <p:nvGrpSpPr>
          <p:cNvPr id="5" name="Group 4"/>
          <p:cNvGrpSpPr/>
          <p:nvPr/>
        </p:nvGrpSpPr>
        <p:grpSpPr>
          <a:xfrm>
            <a:off x="1942279" y="1427025"/>
            <a:ext cx="461665" cy="1510088"/>
            <a:chOff x="1657290" y="1981200"/>
            <a:chExt cx="461665" cy="1510088"/>
          </a:xfrm>
        </p:grpSpPr>
        <p:sp>
          <p:nvSpPr>
            <p:cNvPr id="29" name="Rectangle 28"/>
            <p:cNvSpPr/>
            <p:nvPr/>
          </p:nvSpPr>
          <p:spPr>
            <a:xfrm>
              <a:off x="1733490" y="1981200"/>
              <a:ext cx="228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a:endParaRPr lang="en-US" sz="2400"/>
            </a:p>
          </p:txBody>
        </p:sp>
        <p:sp>
          <p:nvSpPr>
            <p:cNvPr id="30" name="TextBox 6"/>
            <p:cNvSpPr txBox="1"/>
            <p:nvPr/>
          </p:nvSpPr>
          <p:spPr>
            <a:xfrm>
              <a:off x="1657290" y="2475625"/>
              <a:ext cx="461665" cy="1015663"/>
            </a:xfrm>
            <a:prstGeom prst="rect">
              <a:avLst/>
            </a:prstGeom>
            <a:noFill/>
          </p:spPr>
          <p:txBody>
            <a:bodyPr vert="vert270" wrap="none" rtlCol="0">
              <a:spAutoFit/>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r>
                <a:rPr lang="en-US" b="1" dirty="0" smtClean="0"/>
                <a:t>Block Id 3</a:t>
              </a:r>
              <a:endParaRPr lang="en-US" b="1" dirty="0"/>
            </a:p>
          </p:txBody>
        </p:sp>
      </p:grpSp>
      <p:grpSp>
        <p:nvGrpSpPr>
          <p:cNvPr id="6" name="Group 5"/>
          <p:cNvGrpSpPr/>
          <p:nvPr/>
        </p:nvGrpSpPr>
        <p:grpSpPr>
          <a:xfrm>
            <a:off x="2604430" y="1427025"/>
            <a:ext cx="461665" cy="1510088"/>
            <a:chOff x="3048000" y="1981200"/>
            <a:chExt cx="461665" cy="1510088"/>
          </a:xfrm>
        </p:grpSpPr>
        <p:sp>
          <p:nvSpPr>
            <p:cNvPr id="27" name="Rectangle 26"/>
            <p:cNvSpPr/>
            <p:nvPr/>
          </p:nvSpPr>
          <p:spPr>
            <a:xfrm>
              <a:off x="3124200" y="1981200"/>
              <a:ext cx="228600" cy="4572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a:endParaRPr lang="en-US" sz="2400"/>
            </a:p>
          </p:txBody>
        </p:sp>
        <p:sp>
          <p:nvSpPr>
            <p:cNvPr id="28" name="TextBox 8"/>
            <p:cNvSpPr txBox="1"/>
            <p:nvPr/>
          </p:nvSpPr>
          <p:spPr>
            <a:xfrm>
              <a:off x="3048000" y="2475625"/>
              <a:ext cx="461665" cy="1015663"/>
            </a:xfrm>
            <a:prstGeom prst="rect">
              <a:avLst/>
            </a:prstGeom>
            <a:noFill/>
          </p:spPr>
          <p:txBody>
            <a:bodyPr vert="vert270" wrap="none" rtlCol="0">
              <a:spAutoFit/>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r>
                <a:rPr lang="en-US" b="1" dirty="0" smtClean="0"/>
                <a:t>Block Id 2</a:t>
              </a:r>
              <a:endParaRPr lang="en-US" b="1" dirty="0"/>
            </a:p>
          </p:txBody>
        </p:sp>
      </p:grpSp>
      <p:grpSp>
        <p:nvGrpSpPr>
          <p:cNvPr id="7" name="Group 6"/>
          <p:cNvGrpSpPr/>
          <p:nvPr/>
        </p:nvGrpSpPr>
        <p:grpSpPr>
          <a:xfrm>
            <a:off x="2247079" y="1427025"/>
            <a:ext cx="461665" cy="1502931"/>
            <a:chOff x="2571690" y="3124200"/>
            <a:chExt cx="461665" cy="1502931"/>
          </a:xfrm>
        </p:grpSpPr>
        <p:sp>
          <p:nvSpPr>
            <p:cNvPr id="25" name="Rectangle 24"/>
            <p:cNvSpPr/>
            <p:nvPr/>
          </p:nvSpPr>
          <p:spPr>
            <a:xfrm>
              <a:off x="2667000" y="3124200"/>
              <a:ext cx="228600" cy="45720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a:endParaRPr lang="en-US" sz="2400"/>
            </a:p>
          </p:txBody>
        </p:sp>
        <p:sp>
          <p:nvSpPr>
            <p:cNvPr id="26" name="TextBox 13"/>
            <p:cNvSpPr txBox="1"/>
            <p:nvPr/>
          </p:nvSpPr>
          <p:spPr>
            <a:xfrm>
              <a:off x="2571690" y="3611468"/>
              <a:ext cx="461665" cy="1015663"/>
            </a:xfrm>
            <a:prstGeom prst="rect">
              <a:avLst/>
            </a:prstGeom>
            <a:noFill/>
          </p:spPr>
          <p:txBody>
            <a:bodyPr vert="vert270" wrap="none" rtlCol="0">
              <a:spAutoFit/>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r>
                <a:rPr lang="en-US" b="1" dirty="0" smtClean="0"/>
                <a:t>Block Id 4</a:t>
              </a:r>
              <a:endParaRPr lang="en-US" b="1" dirty="0"/>
            </a:p>
          </p:txBody>
        </p:sp>
      </p:grpSp>
      <p:grpSp>
        <p:nvGrpSpPr>
          <p:cNvPr id="8" name="Group 7"/>
          <p:cNvGrpSpPr/>
          <p:nvPr/>
        </p:nvGrpSpPr>
        <p:grpSpPr>
          <a:xfrm>
            <a:off x="1032344" y="3979725"/>
            <a:ext cx="2033290" cy="1617231"/>
            <a:chOff x="381000" y="5076825"/>
            <a:chExt cx="2033290" cy="1617231"/>
          </a:xfrm>
        </p:grpSpPr>
        <p:sp>
          <p:nvSpPr>
            <p:cNvPr id="17" name="Rectangle 16"/>
            <p:cNvSpPr/>
            <p:nvPr/>
          </p:nvSpPr>
          <p:spPr>
            <a:xfrm>
              <a:off x="1447800" y="5174443"/>
              <a:ext cx="228600" cy="4572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a:endParaRPr lang="en-US" sz="2400"/>
            </a:p>
          </p:txBody>
        </p:sp>
        <p:sp>
          <p:nvSpPr>
            <p:cNvPr id="18" name="TextBox 16"/>
            <p:cNvSpPr txBox="1"/>
            <p:nvPr/>
          </p:nvSpPr>
          <p:spPr>
            <a:xfrm>
              <a:off x="1371600" y="5668868"/>
              <a:ext cx="461665" cy="1015663"/>
            </a:xfrm>
            <a:prstGeom prst="rect">
              <a:avLst/>
            </a:prstGeom>
            <a:noFill/>
          </p:spPr>
          <p:txBody>
            <a:bodyPr vert="vert270" wrap="none" rtlCol="0">
              <a:spAutoFit/>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r>
                <a:rPr lang="en-US" b="1" dirty="0" smtClean="0"/>
                <a:t>Block Id 2</a:t>
              </a:r>
              <a:endParaRPr lang="en-US" b="1" dirty="0"/>
            </a:p>
          </p:txBody>
        </p:sp>
        <p:sp>
          <p:nvSpPr>
            <p:cNvPr id="19" name="Rectangle 18"/>
            <p:cNvSpPr/>
            <p:nvPr/>
          </p:nvSpPr>
          <p:spPr>
            <a:xfrm>
              <a:off x="2057400" y="5181600"/>
              <a:ext cx="228600" cy="4572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a:endParaRPr lang="en-US" sz="2400"/>
            </a:p>
          </p:txBody>
        </p:sp>
        <p:sp>
          <p:nvSpPr>
            <p:cNvPr id="20" name="TextBox 18"/>
            <p:cNvSpPr txBox="1"/>
            <p:nvPr/>
          </p:nvSpPr>
          <p:spPr>
            <a:xfrm>
              <a:off x="1657290" y="5668868"/>
              <a:ext cx="461665" cy="1015663"/>
            </a:xfrm>
            <a:prstGeom prst="rect">
              <a:avLst/>
            </a:prstGeom>
            <a:noFill/>
          </p:spPr>
          <p:txBody>
            <a:bodyPr vert="vert270" wrap="none" rtlCol="0">
              <a:spAutoFit/>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r>
                <a:rPr lang="en-US" b="1" dirty="0" smtClean="0"/>
                <a:t>Block Id 3</a:t>
              </a:r>
              <a:endParaRPr lang="en-US" b="1" dirty="0"/>
            </a:p>
          </p:txBody>
        </p:sp>
        <p:sp>
          <p:nvSpPr>
            <p:cNvPr id="21" name="Rectangle 20"/>
            <p:cNvSpPr/>
            <p:nvPr/>
          </p:nvSpPr>
          <p:spPr>
            <a:xfrm>
              <a:off x="1752600" y="5181600"/>
              <a:ext cx="228600"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a:endParaRPr lang="en-US" sz="2400"/>
            </a:p>
          </p:txBody>
        </p:sp>
        <p:sp>
          <p:nvSpPr>
            <p:cNvPr id="22" name="TextBox 20"/>
            <p:cNvSpPr txBox="1"/>
            <p:nvPr/>
          </p:nvSpPr>
          <p:spPr>
            <a:xfrm>
              <a:off x="1952625" y="5678393"/>
              <a:ext cx="461665" cy="1015663"/>
            </a:xfrm>
            <a:prstGeom prst="rect">
              <a:avLst/>
            </a:prstGeom>
            <a:noFill/>
          </p:spPr>
          <p:txBody>
            <a:bodyPr vert="vert270" wrap="none" rtlCol="0">
              <a:spAutoFit/>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r>
                <a:rPr lang="en-US" b="1" dirty="0" smtClean="0"/>
                <a:t>Block Id 4</a:t>
              </a:r>
              <a:endParaRPr lang="en-US" b="1" dirty="0"/>
            </a:p>
          </p:txBody>
        </p:sp>
        <p:sp>
          <p:nvSpPr>
            <p:cNvPr id="23" name="Rectangle 22"/>
            <p:cNvSpPr/>
            <p:nvPr/>
          </p:nvSpPr>
          <p:spPr>
            <a:xfrm>
              <a:off x="1323975" y="5076825"/>
              <a:ext cx="1038226" cy="609600"/>
            </a:xfrm>
            <a:prstGeom prst="rect">
              <a:avLst/>
            </a:prstGeom>
            <a:noFill/>
            <a:ln cmpd="sng">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a:endParaRPr lang="en-US" sz="2400" dirty="0">
                <a:solidFill>
                  <a:srgbClr val="FFC000"/>
                </a:solidFill>
              </a:endParaRPr>
            </a:p>
          </p:txBody>
        </p:sp>
        <p:sp>
          <p:nvSpPr>
            <p:cNvPr id="24" name="TextBox 22"/>
            <p:cNvSpPr txBox="1"/>
            <p:nvPr/>
          </p:nvSpPr>
          <p:spPr>
            <a:xfrm>
              <a:off x="381000" y="5181600"/>
              <a:ext cx="184731" cy="461665"/>
            </a:xfrm>
            <a:prstGeom prst="rect">
              <a:avLst/>
            </a:prstGeom>
            <a:noFill/>
          </p:spPr>
          <p:txBody>
            <a:bodyPr wrap="none" rtlCol="0">
              <a:spAutoFit/>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endParaRPr lang="en-US" sz="2400" dirty="0"/>
            </a:p>
          </p:txBody>
        </p:sp>
      </p:grpSp>
      <p:sp>
        <p:nvSpPr>
          <p:cNvPr id="9" name="Down Arrow 8"/>
          <p:cNvSpPr/>
          <p:nvPr/>
        </p:nvSpPr>
        <p:spPr>
          <a:xfrm>
            <a:off x="2266189" y="3255825"/>
            <a:ext cx="609600" cy="45720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a:endParaRPr lang="en-US"/>
          </a:p>
        </p:txBody>
      </p:sp>
      <p:grpSp>
        <p:nvGrpSpPr>
          <p:cNvPr id="10" name="Group 9"/>
          <p:cNvGrpSpPr/>
          <p:nvPr/>
        </p:nvGrpSpPr>
        <p:grpSpPr>
          <a:xfrm>
            <a:off x="2932879" y="1427025"/>
            <a:ext cx="461665" cy="1502931"/>
            <a:chOff x="2571690" y="3124200"/>
            <a:chExt cx="461665" cy="1502931"/>
          </a:xfrm>
        </p:grpSpPr>
        <p:sp>
          <p:nvSpPr>
            <p:cNvPr id="15" name="Rectangle 14"/>
            <p:cNvSpPr/>
            <p:nvPr/>
          </p:nvSpPr>
          <p:spPr>
            <a:xfrm>
              <a:off x="2667000" y="3124200"/>
              <a:ext cx="228600" cy="4572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a:endParaRPr lang="en-US" sz="2400"/>
            </a:p>
          </p:txBody>
        </p:sp>
        <p:sp>
          <p:nvSpPr>
            <p:cNvPr id="16" name="TextBox 26"/>
            <p:cNvSpPr txBox="1"/>
            <p:nvPr/>
          </p:nvSpPr>
          <p:spPr>
            <a:xfrm>
              <a:off x="2571690" y="3611468"/>
              <a:ext cx="461665" cy="1015663"/>
            </a:xfrm>
            <a:prstGeom prst="rect">
              <a:avLst/>
            </a:prstGeom>
            <a:noFill/>
          </p:spPr>
          <p:txBody>
            <a:bodyPr vert="vert270" wrap="none" rtlCol="0">
              <a:spAutoFit/>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r>
                <a:rPr lang="en-US" b="1" dirty="0" smtClean="0"/>
                <a:t>Block Id 4</a:t>
              </a:r>
              <a:endParaRPr lang="en-US" b="1" dirty="0"/>
            </a:p>
          </p:txBody>
        </p:sp>
      </p:grpSp>
      <p:grpSp>
        <p:nvGrpSpPr>
          <p:cNvPr id="11" name="Group 10"/>
          <p:cNvGrpSpPr/>
          <p:nvPr/>
        </p:nvGrpSpPr>
        <p:grpSpPr>
          <a:xfrm>
            <a:off x="1961389" y="1274625"/>
            <a:ext cx="1395249" cy="1676400"/>
            <a:chOff x="1676400" y="1676400"/>
            <a:chExt cx="1395249" cy="1676400"/>
          </a:xfrm>
        </p:grpSpPr>
        <p:sp>
          <p:nvSpPr>
            <p:cNvPr id="12" name="Rectangle 11"/>
            <p:cNvSpPr/>
            <p:nvPr/>
          </p:nvSpPr>
          <p:spPr bwMode="auto">
            <a:xfrm>
              <a:off x="1676400" y="1676400"/>
              <a:ext cx="381000" cy="1676400"/>
            </a:xfrm>
            <a:prstGeom prst="rect">
              <a:avLst/>
            </a:prstGeom>
            <a:noFill/>
            <a:ln w="25400">
              <a:solidFill>
                <a:srgbClr val="FF0000"/>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defTabSz="914099" fontAlgn="base">
                <a:spcBef>
                  <a:spcPct val="0"/>
                </a:spcBef>
                <a:spcAft>
                  <a:spcPct val="0"/>
                </a:spcAft>
              </a:pPr>
              <a:endParaRPr lang="en-US" sz="2800" dirty="0" smtClean="0">
                <a:solidFill>
                  <a:srgbClr val="FFFFFF"/>
                </a:solidFill>
              </a:endParaRPr>
            </a:p>
          </p:txBody>
        </p:sp>
        <p:sp>
          <p:nvSpPr>
            <p:cNvPr id="13" name="Rectangle 12"/>
            <p:cNvSpPr/>
            <p:nvPr/>
          </p:nvSpPr>
          <p:spPr bwMode="auto">
            <a:xfrm>
              <a:off x="2309649" y="1676400"/>
              <a:ext cx="381000" cy="1676400"/>
            </a:xfrm>
            <a:prstGeom prst="rect">
              <a:avLst/>
            </a:prstGeom>
            <a:noFill/>
            <a:ln w="25400">
              <a:solidFill>
                <a:srgbClr val="FF0000"/>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defTabSz="914099" fontAlgn="base">
                <a:spcBef>
                  <a:spcPct val="0"/>
                </a:spcBef>
                <a:spcAft>
                  <a:spcPct val="0"/>
                </a:spcAft>
              </a:pPr>
              <a:endParaRPr lang="en-US" sz="2800" dirty="0" smtClean="0">
                <a:solidFill>
                  <a:srgbClr val="FFFFFF"/>
                </a:solidFill>
              </a:endParaRPr>
            </a:p>
          </p:txBody>
        </p:sp>
        <p:sp>
          <p:nvSpPr>
            <p:cNvPr id="14" name="Rectangle 13"/>
            <p:cNvSpPr/>
            <p:nvPr/>
          </p:nvSpPr>
          <p:spPr bwMode="auto">
            <a:xfrm>
              <a:off x="2690649" y="1676400"/>
              <a:ext cx="381000" cy="1676400"/>
            </a:xfrm>
            <a:prstGeom prst="rect">
              <a:avLst/>
            </a:prstGeom>
            <a:noFill/>
            <a:ln w="25400">
              <a:solidFill>
                <a:srgbClr val="FF0000"/>
              </a:solidFill>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defTabSz="914099" fontAlgn="base">
                <a:spcBef>
                  <a:spcPct val="0"/>
                </a:spcBef>
                <a:spcAft>
                  <a:spcPct val="0"/>
                </a:spcAft>
              </a:pPr>
              <a:endParaRPr lang="en-US" sz="2800" dirty="0" smtClean="0">
                <a:solidFill>
                  <a:srgbClr val="FFFFFF"/>
                </a:solidFill>
              </a:endParaRPr>
            </a:p>
          </p:txBody>
        </p:sp>
      </p:grpSp>
      <p:sp>
        <p:nvSpPr>
          <p:cNvPr id="62" name="Rectangle 61"/>
          <p:cNvSpPr/>
          <p:nvPr/>
        </p:nvSpPr>
        <p:spPr>
          <a:xfrm>
            <a:off x="3962400" y="2371009"/>
            <a:ext cx="4572000" cy="2031325"/>
          </a:xfrm>
          <a:prstGeom prst="rect">
            <a:avLst/>
          </a:prstGeom>
        </p:spPr>
        <p:txBody>
          <a:bodyPr>
            <a:spAutoFit/>
          </a:bodyPr>
          <a:lstStyle/>
          <a:p>
            <a:r>
              <a:rPr lang="en-US" b="1" dirty="0" err="1" smtClean="0"/>
              <a:t>PutBlob</a:t>
            </a:r>
            <a:r>
              <a:rPr lang="en-US" b="1" dirty="0"/>
              <a:t> </a:t>
            </a:r>
            <a:r>
              <a:rPr lang="en-US" dirty="0" smtClean="0"/>
              <a:t>(name);</a:t>
            </a:r>
          </a:p>
          <a:p>
            <a:r>
              <a:rPr lang="en-US" b="1" dirty="0" err="1" smtClean="0"/>
              <a:t>PutBlock</a:t>
            </a:r>
            <a:r>
              <a:rPr lang="en-US" dirty="0" smtClean="0"/>
              <a:t>(BlockId1</a:t>
            </a:r>
            <a:r>
              <a:rPr lang="en-US" dirty="0"/>
              <a:t>);</a:t>
            </a:r>
          </a:p>
          <a:p>
            <a:r>
              <a:rPr lang="en-US" b="1" dirty="0" err="1"/>
              <a:t>PutBlock</a:t>
            </a:r>
            <a:r>
              <a:rPr lang="en-US" dirty="0"/>
              <a:t>(BlockId3);</a:t>
            </a:r>
          </a:p>
          <a:p>
            <a:r>
              <a:rPr lang="en-US" b="1" dirty="0" err="1"/>
              <a:t>PutBlock</a:t>
            </a:r>
            <a:r>
              <a:rPr lang="en-US" dirty="0"/>
              <a:t>(BlockId4);</a:t>
            </a:r>
          </a:p>
          <a:p>
            <a:r>
              <a:rPr lang="en-US" b="1" dirty="0" err="1"/>
              <a:t>PutBlock</a:t>
            </a:r>
            <a:r>
              <a:rPr lang="en-US" dirty="0"/>
              <a:t>(BlockId2);</a:t>
            </a:r>
          </a:p>
          <a:p>
            <a:r>
              <a:rPr lang="en-US" b="1" dirty="0" err="1"/>
              <a:t>PutBlock</a:t>
            </a:r>
            <a:r>
              <a:rPr lang="en-US" dirty="0"/>
              <a:t>(BlockId4);</a:t>
            </a:r>
          </a:p>
          <a:p>
            <a:r>
              <a:rPr lang="en-US" b="1" dirty="0" err="1"/>
              <a:t>PutBlockList</a:t>
            </a:r>
            <a:r>
              <a:rPr lang="en-US" dirty="0"/>
              <a:t>(BlockId2, BlockId3, BlockId4);</a:t>
            </a:r>
          </a:p>
        </p:txBody>
      </p:sp>
      <p:sp>
        <p:nvSpPr>
          <p:cNvPr id="63" name="Title 1"/>
          <p:cNvSpPr>
            <a:spLocks noGrp="1"/>
          </p:cNvSpPr>
          <p:nvPr>
            <p:ph type="title"/>
          </p:nvPr>
        </p:nvSpPr>
        <p:spPr/>
        <p:txBody>
          <a:bodyPr/>
          <a:lstStyle/>
          <a:p>
            <a:r>
              <a:rPr lang="en-US" dirty="0" smtClean="0"/>
              <a:t>Block Blobs: example</a:t>
            </a:r>
            <a:endParaRPr lang="en-US" dirty="0"/>
          </a:p>
        </p:txBody>
      </p:sp>
      <p:sp>
        <p:nvSpPr>
          <p:cNvPr id="2" name="Slide Number Placeholder 1"/>
          <p:cNvSpPr>
            <a:spLocks noGrp="1"/>
          </p:cNvSpPr>
          <p:nvPr>
            <p:ph type="sldNum" sz="quarter" idx="12"/>
          </p:nvPr>
        </p:nvSpPr>
        <p:spPr/>
        <p:txBody>
          <a:bodyPr/>
          <a:lstStyle/>
          <a:p>
            <a:fld id="{4C302B90-056E-4B82-8732-321DC8DF2C09}" type="slidenum">
              <a:rPr lang="en-US" smtClean="0"/>
              <a:t>19</a:t>
            </a:fld>
            <a:endParaRPr lang="en-US"/>
          </a:p>
        </p:txBody>
      </p:sp>
    </p:spTree>
    <p:extLst>
      <p:ext uri="{BB962C8B-B14F-4D97-AF65-F5344CB8AC3E}">
        <p14:creationId xmlns:p14="http://schemas.microsoft.com/office/powerpoint/2010/main" val="2022645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Cloud Services</a:t>
            </a:r>
            <a:endParaRPr lang="en-US" dirty="0"/>
          </a:p>
        </p:txBody>
      </p:sp>
      <p:sp>
        <p:nvSpPr>
          <p:cNvPr id="3" name="Content Placeholder 2"/>
          <p:cNvSpPr>
            <a:spLocks noGrp="1"/>
          </p:cNvSpPr>
          <p:nvPr>
            <p:ph idx="1"/>
          </p:nvPr>
        </p:nvSpPr>
        <p:spPr/>
        <p:txBody>
          <a:bodyPr/>
          <a:lstStyle/>
          <a:p>
            <a:r>
              <a:rPr lang="en-US" dirty="0" smtClean="0"/>
              <a:t>A service in the cloud has to:</a:t>
            </a:r>
          </a:p>
          <a:p>
            <a:pPr lvl="1"/>
            <a:r>
              <a:rPr lang="en-US" dirty="0" smtClean="0"/>
              <a:t>Be able to handle arbitrary node failures</a:t>
            </a:r>
          </a:p>
          <a:p>
            <a:pPr lvl="1"/>
            <a:r>
              <a:rPr lang="en-US" dirty="0" smtClean="0"/>
              <a:t>Be available all the time</a:t>
            </a:r>
          </a:p>
          <a:p>
            <a:pPr lvl="1"/>
            <a:r>
              <a:rPr lang="en-US" dirty="0" smtClean="0"/>
              <a:t>Be able to scale up or down on demand without the need to re-write the code</a:t>
            </a:r>
          </a:p>
          <a:p>
            <a:pPr lvl="1"/>
            <a:r>
              <a:rPr lang="en-US" dirty="0" smtClean="0"/>
              <a:t>Handle platform or software upgrades</a:t>
            </a:r>
          </a:p>
        </p:txBody>
      </p:sp>
      <p:sp>
        <p:nvSpPr>
          <p:cNvPr id="4" name="Slide Number Placeholder 3"/>
          <p:cNvSpPr>
            <a:spLocks noGrp="1"/>
          </p:cNvSpPr>
          <p:nvPr>
            <p:ph type="sldNum" sz="quarter" idx="12"/>
          </p:nvPr>
        </p:nvSpPr>
        <p:spPr/>
        <p:txBody>
          <a:bodyPr/>
          <a:lstStyle/>
          <a:p>
            <a:fld id="{4C302B90-056E-4B82-8732-321DC8DF2C09}" type="slidenum">
              <a:rPr lang="en-US" smtClean="0"/>
              <a:t>2</a:t>
            </a:fld>
            <a:endParaRPr lang="en-US"/>
          </a:p>
        </p:txBody>
      </p:sp>
    </p:spTree>
    <p:extLst>
      <p:ext uri="{BB962C8B-B14F-4D97-AF65-F5344CB8AC3E}">
        <p14:creationId xmlns:p14="http://schemas.microsoft.com/office/powerpoint/2010/main" val="24885463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 Blobs</a:t>
            </a:r>
            <a:endParaRPr lang="en-US" dirty="0"/>
          </a:p>
        </p:txBody>
      </p:sp>
      <p:sp>
        <p:nvSpPr>
          <p:cNvPr id="3" name="Content Placeholder 2"/>
          <p:cNvSpPr>
            <a:spLocks noGrp="1"/>
          </p:cNvSpPr>
          <p:nvPr>
            <p:ph idx="1"/>
          </p:nvPr>
        </p:nvSpPr>
        <p:spPr/>
        <p:txBody>
          <a:bodyPr/>
          <a:lstStyle/>
          <a:p>
            <a:r>
              <a:rPr lang="en-US" dirty="0" smtClean="0"/>
              <a:t>Page blobs: A collection of pages</a:t>
            </a:r>
          </a:p>
          <a:p>
            <a:r>
              <a:rPr lang="en-US" dirty="0" smtClean="0"/>
              <a:t>Specify blob size at creation time.</a:t>
            </a:r>
          </a:p>
          <a:p>
            <a:pPr lvl="1"/>
            <a:r>
              <a:rPr lang="en-US" dirty="0" smtClean="0"/>
              <a:t>Entire range initialized to 0 at creation</a:t>
            </a:r>
          </a:p>
          <a:p>
            <a:r>
              <a:rPr lang="en-US" dirty="0" smtClean="0"/>
              <a:t>Read/Write specific byte ranges, no ‘commit’ required (unlike block blobs)</a:t>
            </a:r>
          </a:p>
          <a:p>
            <a:r>
              <a:rPr lang="en-US" dirty="0" smtClean="0"/>
              <a:t>512 Byte alignment required for write operations; not required for read</a:t>
            </a:r>
          </a:p>
        </p:txBody>
      </p:sp>
      <p:sp>
        <p:nvSpPr>
          <p:cNvPr id="4" name="Slide Number Placeholder 3"/>
          <p:cNvSpPr>
            <a:spLocks noGrp="1"/>
          </p:cNvSpPr>
          <p:nvPr>
            <p:ph type="sldNum" sz="quarter" idx="12"/>
          </p:nvPr>
        </p:nvSpPr>
        <p:spPr/>
        <p:txBody>
          <a:bodyPr/>
          <a:lstStyle/>
          <a:p>
            <a:fld id="{4C302B90-056E-4B82-8732-321DC8DF2C09}" type="slidenum">
              <a:rPr lang="en-US" smtClean="0"/>
              <a:t>20</a:t>
            </a:fld>
            <a:endParaRPr lang="en-US"/>
          </a:p>
        </p:txBody>
      </p:sp>
    </p:spTree>
    <p:extLst>
      <p:ext uri="{BB962C8B-B14F-4D97-AF65-F5344CB8AC3E}">
        <p14:creationId xmlns:p14="http://schemas.microsoft.com/office/powerpoint/2010/main" val="11573165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Blobs: leasing</a:t>
            </a:r>
            <a:endParaRPr lang="en-US" dirty="0"/>
          </a:p>
        </p:txBody>
      </p:sp>
      <p:sp>
        <p:nvSpPr>
          <p:cNvPr id="3" name="Content Placeholder 2"/>
          <p:cNvSpPr>
            <a:spLocks noGrp="1"/>
          </p:cNvSpPr>
          <p:nvPr>
            <p:ph idx="1"/>
          </p:nvPr>
        </p:nvSpPr>
        <p:spPr/>
        <p:txBody>
          <a:bodyPr/>
          <a:lstStyle/>
          <a:p>
            <a:r>
              <a:rPr lang="en-US" dirty="0" smtClean="0"/>
              <a:t>A lease is a timed (1 min) lock on a block</a:t>
            </a:r>
          </a:p>
          <a:p>
            <a:pPr lvl="1"/>
            <a:r>
              <a:rPr lang="en-US" dirty="0" smtClean="0"/>
              <a:t>Acquire lease: create a lease for a blob without one</a:t>
            </a:r>
          </a:p>
          <a:p>
            <a:pPr lvl="1"/>
            <a:r>
              <a:rPr lang="en-US" dirty="0" smtClean="0"/>
              <a:t>Renew: request to hold the existing lease</a:t>
            </a:r>
          </a:p>
          <a:p>
            <a:pPr lvl="1"/>
            <a:r>
              <a:rPr lang="en-US" dirty="0" smtClean="0"/>
              <a:t>Release</a:t>
            </a:r>
          </a:p>
          <a:p>
            <a:pPr lvl="1"/>
            <a:r>
              <a:rPr lang="en-US" dirty="0" smtClean="0"/>
              <a:t>Break: to end the lease but ensure that another instance cannot acquire it until the current lease has expired</a:t>
            </a:r>
          </a:p>
        </p:txBody>
      </p:sp>
      <p:sp>
        <p:nvSpPr>
          <p:cNvPr id="4" name="Slide Number Placeholder 3"/>
          <p:cNvSpPr>
            <a:spLocks noGrp="1"/>
          </p:cNvSpPr>
          <p:nvPr>
            <p:ph type="sldNum" sz="quarter" idx="12"/>
          </p:nvPr>
        </p:nvSpPr>
        <p:spPr/>
        <p:txBody>
          <a:bodyPr/>
          <a:lstStyle/>
          <a:p>
            <a:fld id="{4C302B90-056E-4B82-8732-321DC8DF2C09}" type="slidenum">
              <a:rPr lang="en-US" smtClean="0"/>
              <a:t>21</a:t>
            </a:fld>
            <a:endParaRPr lang="en-US"/>
          </a:p>
        </p:txBody>
      </p:sp>
    </p:spTree>
    <p:extLst>
      <p:ext uri="{BB962C8B-B14F-4D97-AF65-F5344CB8AC3E}">
        <p14:creationId xmlns:p14="http://schemas.microsoft.com/office/powerpoint/2010/main" val="5328021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Azure storage: Tables</a:t>
            </a:r>
            <a:endParaRPr lang="en-US" dirty="0"/>
          </a:p>
        </p:txBody>
      </p:sp>
      <p:sp>
        <p:nvSpPr>
          <p:cNvPr id="3" name="Content Placeholder 2"/>
          <p:cNvSpPr>
            <a:spLocks noGrp="1"/>
          </p:cNvSpPr>
          <p:nvPr>
            <p:ph idx="1"/>
          </p:nvPr>
        </p:nvSpPr>
        <p:spPr/>
        <p:txBody>
          <a:bodyPr>
            <a:normAutofit/>
          </a:bodyPr>
          <a:lstStyle/>
          <a:p>
            <a:r>
              <a:rPr lang="en-US" dirty="0" smtClean="0"/>
              <a:t>Can scale up to billions of entries and terabytes of data</a:t>
            </a:r>
          </a:p>
          <a:p>
            <a:r>
              <a:rPr lang="en-US" dirty="0" smtClean="0"/>
              <a:t>Contain set of ‘entities’ (rows) with ‘properties’ (columns)</a:t>
            </a:r>
          </a:p>
          <a:p>
            <a:r>
              <a:rPr lang="en-US" dirty="0" smtClean="0"/>
              <a:t>(Partition Key, Row Key) defines the primary key</a:t>
            </a:r>
          </a:p>
          <a:p>
            <a:pPr lvl="1"/>
            <a:r>
              <a:rPr lang="en-US" dirty="0" smtClean="0"/>
              <a:t>Partition key is used to partition the table into storage nodes</a:t>
            </a:r>
          </a:p>
          <a:p>
            <a:pPr lvl="1"/>
            <a:r>
              <a:rPr lang="en-US" dirty="0" smtClean="0"/>
              <a:t>Row key uniquely identifies an entity within a partition</a:t>
            </a:r>
          </a:p>
          <a:p>
            <a:endParaRPr lang="en-US" dirty="0"/>
          </a:p>
        </p:txBody>
      </p:sp>
      <p:sp>
        <p:nvSpPr>
          <p:cNvPr id="4" name="Slide Number Placeholder 3"/>
          <p:cNvSpPr>
            <a:spLocks noGrp="1"/>
          </p:cNvSpPr>
          <p:nvPr>
            <p:ph type="sldNum" sz="quarter" idx="12"/>
          </p:nvPr>
        </p:nvSpPr>
        <p:spPr/>
        <p:txBody>
          <a:bodyPr/>
          <a:lstStyle/>
          <a:p>
            <a:fld id="{4C302B90-056E-4B82-8732-321DC8DF2C09}" type="slidenum">
              <a:rPr lang="en-US" smtClean="0"/>
              <a:t>22</a:t>
            </a:fld>
            <a:endParaRPr lang="en-US"/>
          </a:p>
        </p:txBody>
      </p:sp>
    </p:spTree>
    <p:extLst>
      <p:ext uri="{BB962C8B-B14F-4D97-AF65-F5344CB8AC3E}">
        <p14:creationId xmlns:p14="http://schemas.microsoft.com/office/powerpoint/2010/main" val="33855358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Azure storage: Tables</a:t>
            </a:r>
            <a:endParaRPr lang="en-US" dirty="0"/>
          </a:p>
        </p:txBody>
      </p:sp>
      <p:sp>
        <p:nvSpPr>
          <p:cNvPr id="3" name="Content Placeholder 2"/>
          <p:cNvSpPr>
            <a:spLocks noGrp="1"/>
          </p:cNvSpPr>
          <p:nvPr>
            <p:ph idx="1"/>
          </p:nvPr>
        </p:nvSpPr>
        <p:spPr/>
        <p:txBody>
          <a:bodyPr/>
          <a:lstStyle/>
          <a:p>
            <a:r>
              <a:rPr lang="en-US" dirty="0" smtClean="0"/>
              <a:t>No Fixed schema, except for Partition Key, Row Key, and Timestamp</a:t>
            </a:r>
          </a:p>
          <a:p>
            <a:pPr lvl="1"/>
            <a:r>
              <a:rPr lang="en-US" dirty="0" smtClean="0"/>
              <a:t>Properties are stored as &lt;name, typed value&gt;</a:t>
            </a:r>
          </a:p>
          <a:p>
            <a:pPr lvl="1"/>
            <a:r>
              <a:rPr lang="en-US" dirty="0" smtClean="0"/>
              <a:t>Two entities can have very different properties</a:t>
            </a:r>
          </a:p>
          <a:p>
            <a:r>
              <a:rPr lang="en-US" dirty="0" smtClean="0"/>
              <a:t>Common data types – </a:t>
            </a:r>
            <a:r>
              <a:rPr lang="en-US" dirty="0" err="1" smtClean="0"/>
              <a:t>int</a:t>
            </a:r>
            <a:r>
              <a:rPr lang="en-US" dirty="0" smtClean="0"/>
              <a:t>, string, </a:t>
            </a:r>
            <a:r>
              <a:rPr lang="en-US" dirty="0" err="1" smtClean="0"/>
              <a:t>guid</a:t>
            </a:r>
            <a:r>
              <a:rPr lang="en-US" dirty="0" smtClean="0"/>
              <a:t>, timestamp etc. – supported.</a:t>
            </a:r>
            <a:endParaRPr lang="en-US" dirty="0"/>
          </a:p>
          <a:p>
            <a:r>
              <a:rPr lang="en-US" dirty="0" smtClean="0"/>
              <a:t>Limits on the size of an entity (1MB), and # of properties(255, including keys &amp; timestamp)</a:t>
            </a:r>
          </a:p>
          <a:p>
            <a:pPr marL="0" indent="0">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4C302B90-056E-4B82-8732-321DC8DF2C09}" type="slidenum">
              <a:rPr lang="en-US" smtClean="0"/>
              <a:t>23</a:t>
            </a:fld>
            <a:endParaRPr lang="en-US"/>
          </a:p>
        </p:txBody>
      </p:sp>
    </p:spTree>
    <p:extLst>
      <p:ext uri="{BB962C8B-B14F-4D97-AF65-F5344CB8AC3E}">
        <p14:creationId xmlns:p14="http://schemas.microsoft.com/office/powerpoint/2010/main" val="20588237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Operations</a:t>
            </a:r>
            <a:endParaRPr lang="en-US" dirty="0"/>
          </a:p>
        </p:txBody>
      </p:sp>
      <p:sp>
        <p:nvSpPr>
          <p:cNvPr id="3" name="Content Placeholder 2"/>
          <p:cNvSpPr>
            <a:spLocks noGrp="1"/>
          </p:cNvSpPr>
          <p:nvPr>
            <p:ph idx="1"/>
          </p:nvPr>
        </p:nvSpPr>
        <p:spPr/>
        <p:txBody>
          <a:bodyPr>
            <a:normAutofit/>
          </a:bodyPr>
          <a:lstStyle/>
          <a:p>
            <a:r>
              <a:rPr lang="en-US" dirty="0" smtClean="0"/>
              <a:t>Queries: </a:t>
            </a:r>
          </a:p>
          <a:p>
            <a:pPr lvl="1"/>
            <a:r>
              <a:rPr lang="en-US" dirty="0" smtClean="0"/>
              <a:t>always return whole entities, no projections</a:t>
            </a:r>
          </a:p>
          <a:p>
            <a:pPr lvl="1"/>
            <a:r>
              <a:rPr lang="en-US" dirty="0" smtClean="0"/>
              <a:t>Only ‘From’, ‘Take’ (max 1000), ‘where’ operators supported – no select, sort, group-by, join, etc.</a:t>
            </a:r>
          </a:p>
          <a:p>
            <a:pPr lvl="1"/>
            <a:r>
              <a:rPr lang="en-US" dirty="0" smtClean="0"/>
              <a:t>Normal Boolean and comparison operators supported.</a:t>
            </a:r>
          </a:p>
          <a:p>
            <a:pPr lvl="1"/>
            <a:r>
              <a:rPr lang="en-US" dirty="0" smtClean="0"/>
              <a:t>For good performance, ‘where’ should have the partition key</a:t>
            </a:r>
          </a:p>
          <a:p>
            <a:r>
              <a:rPr lang="en-US" dirty="0" smtClean="0"/>
              <a:t>Insert / Delete</a:t>
            </a:r>
          </a:p>
          <a:p>
            <a:r>
              <a:rPr lang="en-US" dirty="0" smtClean="0"/>
              <a:t>Update: Replaces the original entity</a:t>
            </a:r>
          </a:p>
          <a:p>
            <a:r>
              <a:rPr lang="en-US" dirty="0" smtClean="0"/>
              <a:t>Merge: modifies properties in place</a:t>
            </a:r>
          </a:p>
          <a:p>
            <a:endParaRPr lang="en-US" dirty="0" smtClean="0"/>
          </a:p>
        </p:txBody>
      </p:sp>
      <p:sp>
        <p:nvSpPr>
          <p:cNvPr id="4" name="Slide Number Placeholder 3"/>
          <p:cNvSpPr>
            <a:spLocks noGrp="1"/>
          </p:cNvSpPr>
          <p:nvPr>
            <p:ph type="sldNum" sz="quarter" idx="12"/>
          </p:nvPr>
        </p:nvSpPr>
        <p:spPr/>
        <p:txBody>
          <a:bodyPr/>
          <a:lstStyle/>
          <a:p>
            <a:fld id="{4C302B90-056E-4B82-8732-321DC8DF2C09}" type="slidenum">
              <a:rPr lang="en-US" smtClean="0"/>
              <a:t>24</a:t>
            </a:fld>
            <a:endParaRPr lang="en-US"/>
          </a:p>
        </p:txBody>
      </p:sp>
    </p:spTree>
    <p:extLst>
      <p:ext uri="{BB962C8B-B14F-4D97-AF65-F5344CB8AC3E}">
        <p14:creationId xmlns:p14="http://schemas.microsoft.com/office/powerpoint/2010/main" val="39152794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Tables: Consistency</a:t>
            </a:r>
            <a:endParaRPr lang="en-US" dirty="0"/>
          </a:p>
        </p:txBody>
      </p:sp>
      <p:sp>
        <p:nvSpPr>
          <p:cNvPr id="3" name="Content Placeholder 2"/>
          <p:cNvSpPr>
            <a:spLocks noGrp="1"/>
          </p:cNvSpPr>
          <p:nvPr>
            <p:ph idx="1"/>
          </p:nvPr>
        </p:nvSpPr>
        <p:spPr/>
        <p:txBody>
          <a:bodyPr>
            <a:normAutofit/>
          </a:bodyPr>
          <a:lstStyle/>
          <a:p>
            <a:r>
              <a:rPr lang="en-US" dirty="0" smtClean="0"/>
              <a:t>ACID guaranteed for transactions involving a single entity.</a:t>
            </a:r>
          </a:p>
          <a:p>
            <a:r>
              <a:rPr lang="en-US" dirty="0" smtClean="0"/>
              <a:t>Group Transactions have restrictions, such as:</a:t>
            </a:r>
          </a:p>
          <a:p>
            <a:pPr lvl="1"/>
            <a:r>
              <a:rPr lang="en-US" dirty="0" smtClean="0"/>
              <a:t>Only possible for entities in the same partition</a:t>
            </a:r>
          </a:p>
          <a:p>
            <a:pPr lvl="1"/>
            <a:r>
              <a:rPr lang="en-US" dirty="0" smtClean="0"/>
              <a:t>Entity needs to be identified by primary key</a:t>
            </a:r>
          </a:p>
          <a:p>
            <a:pPr lvl="1"/>
            <a:r>
              <a:rPr lang="en-US" dirty="0" smtClean="0"/>
              <a:t>Max 100 operations per ‘batch’</a:t>
            </a:r>
          </a:p>
          <a:p>
            <a:r>
              <a:rPr lang="en-US" dirty="0" smtClean="0"/>
              <a:t>Snapshot isolation: there will be no dirty reads</a:t>
            </a:r>
          </a:p>
          <a:p>
            <a:r>
              <a:rPr lang="en-US" dirty="0" smtClean="0"/>
              <a:t>Application needs to ensure cross-table consistency</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4C302B90-056E-4B82-8732-321DC8DF2C09}" type="slidenum">
              <a:rPr lang="en-US" smtClean="0"/>
              <a:t>25</a:t>
            </a:fld>
            <a:endParaRPr lang="en-US"/>
          </a:p>
        </p:txBody>
      </p:sp>
    </p:spTree>
    <p:extLst>
      <p:ext uri="{BB962C8B-B14F-4D97-AF65-F5344CB8AC3E}">
        <p14:creationId xmlns:p14="http://schemas.microsoft.com/office/powerpoint/2010/main" val="22067751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Tables: Partitioning</a:t>
            </a:r>
            <a:endParaRPr lang="en-US" dirty="0"/>
          </a:p>
        </p:txBody>
      </p:sp>
      <p:sp>
        <p:nvSpPr>
          <p:cNvPr id="3" name="Content Placeholder 2"/>
          <p:cNvSpPr>
            <a:spLocks noGrp="1"/>
          </p:cNvSpPr>
          <p:nvPr>
            <p:ph idx="1"/>
          </p:nvPr>
        </p:nvSpPr>
        <p:spPr/>
        <p:txBody>
          <a:bodyPr>
            <a:normAutofit/>
          </a:bodyPr>
          <a:lstStyle/>
          <a:p>
            <a:r>
              <a:rPr lang="en-US" dirty="0" smtClean="0"/>
              <a:t>A partition (i.e. all entities with the same partition key) are served by the same ‘node’</a:t>
            </a:r>
          </a:p>
          <a:p>
            <a:pPr lvl="1"/>
            <a:r>
              <a:rPr lang="en-US" dirty="0" smtClean="0"/>
              <a:t>‘node’ here should not be thought of as a single server, but a single ‘place’.</a:t>
            </a:r>
          </a:p>
          <a:p>
            <a:pPr lvl="1"/>
            <a:r>
              <a:rPr lang="en-US" dirty="0" smtClean="0"/>
              <a:t>Entity locality: Entities within the same partition are stored together</a:t>
            </a:r>
          </a:p>
          <a:p>
            <a:r>
              <a:rPr lang="en-US" dirty="0" smtClean="0"/>
              <a:t>Tradeoffs in choosing the partition key:</a:t>
            </a:r>
          </a:p>
          <a:p>
            <a:pPr lvl="1"/>
            <a:r>
              <a:rPr lang="en-US" dirty="0" smtClean="0"/>
              <a:t>large partitions: efficient group queries</a:t>
            </a:r>
          </a:p>
          <a:p>
            <a:pPr lvl="1"/>
            <a:r>
              <a:rPr lang="en-US" dirty="0" smtClean="0"/>
              <a:t>small partitions: spread across more nodes =&gt; greater scalability</a:t>
            </a:r>
          </a:p>
        </p:txBody>
      </p:sp>
      <p:sp>
        <p:nvSpPr>
          <p:cNvPr id="4" name="Slide Number Placeholder 3"/>
          <p:cNvSpPr>
            <a:spLocks noGrp="1"/>
          </p:cNvSpPr>
          <p:nvPr>
            <p:ph type="sldNum" sz="quarter" idx="12"/>
          </p:nvPr>
        </p:nvSpPr>
        <p:spPr/>
        <p:txBody>
          <a:bodyPr/>
          <a:lstStyle/>
          <a:p>
            <a:fld id="{4C302B90-056E-4B82-8732-321DC8DF2C09}" type="slidenum">
              <a:rPr lang="en-US" smtClean="0"/>
              <a:t>26</a:t>
            </a:fld>
            <a:endParaRPr lang="en-US"/>
          </a:p>
        </p:txBody>
      </p:sp>
    </p:spTree>
    <p:extLst>
      <p:ext uri="{BB962C8B-B14F-4D97-AF65-F5344CB8AC3E}">
        <p14:creationId xmlns:p14="http://schemas.microsoft.com/office/powerpoint/2010/main" val="23073255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Tables: Concurrency</a:t>
            </a:r>
            <a:endParaRPr lang="en-US" dirty="0"/>
          </a:p>
        </p:txBody>
      </p:sp>
      <p:sp>
        <p:nvSpPr>
          <p:cNvPr id="3" name="Content Placeholder 2"/>
          <p:cNvSpPr>
            <a:spLocks noGrp="1"/>
          </p:cNvSpPr>
          <p:nvPr>
            <p:ph idx="1"/>
          </p:nvPr>
        </p:nvSpPr>
        <p:spPr/>
        <p:txBody>
          <a:bodyPr>
            <a:normAutofit/>
          </a:bodyPr>
          <a:lstStyle/>
          <a:p>
            <a:r>
              <a:rPr lang="en-US" dirty="0" smtClean="0"/>
              <a:t>Updating an entity is a multi-step process:</a:t>
            </a:r>
          </a:p>
          <a:p>
            <a:pPr lvl="1"/>
            <a:r>
              <a:rPr lang="en-US" dirty="0" smtClean="0"/>
              <a:t>Get the entity from the server</a:t>
            </a:r>
          </a:p>
          <a:p>
            <a:pPr lvl="1"/>
            <a:r>
              <a:rPr lang="en-US" dirty="0" smtClean="0"/>
              <a:t>Update it locally, and submit to server</a:t>
            </a:r>
          </a:p>
          <a:p>
            <a:r>
              <a:rPr lang="en-US" dirty="0" smtClean="0"/>
              <a:t>Entity can get changed in that time </a:t>
            </a:r>
          </a:p>
          <a:p>
            <a:r>
              <a:rPr lang="en-US" dirty="0" smtClean="0"/>
              <a:t>Use E-tags (“version numbers”) stored in the header associated with each entity</a:t>
            </a:r>
            <a:endParaRPr lang="en-US" dirty="0"/>
          </a:p>
          <a:p>
            <a:pPr lvl="1"/>
            <a:r>
              <a:rPr lang="en-US" dirty="0" smtClean="0"/>
              <a:t>Update only if version number matches with the one you were expecting</a:t>
            </a:r>
          </a:p>
          <a:p>
            <a:pPr lvl="1"/>
            <a:r>
              <a:rPr lang="en-US" dirty="0" smtClean="0"/>
              <a:t>Or use If-Match * to unconditionally update</a:t>
            </a:r>
            <a:endParaRPr lang="en-US" dirty="0"/>
          </a:p>
          <a:p>
            <a:endParaRPr lang="en-US" dirty="0" smtClean="0"/>
          </a:p>
        </p:txBody>
      </p:sp>
      <p:sp>
        <p:nvSpPr>
          <p:cNvPr id="4" name="Slide Number Placeholder 3"/>
          <p:cNvSpPr>
            <a:spLocks noGrp="1"/>
          </p:cNvSpPr>
          <p:nvPr>
            <p:ph type="sldNum" sz="quarter" idx="12"/>
          </p:nvPr>
        </p:nvSpPr>
        <p:spPr/>
        <p:txBody>
          <a:bodyPr/>
          <a:lstStyle/>
          <a:p>
            <a:fld id="{4C302B90-056E-4B82-8732-321DC8DF2C09}" type="slidenum">
              <a:rPr lang="en-US" smtClean="0"/>
              <a:t>27</a:t>
            </a:fld>
            <a:endParaRPr lang="en-US"/>
          </a:p>
        </p:txBody>
      </p:sp>
    </p:spTree>
    <p:extLst>
      <p:ext uri="{BB962C8B-B14F-4D97-AF65-F5344CB8AC3E}">
        <p14:creationId xmlns:p14="http://schemas.microsoft.com/office/powerpoint/2010/main" val="3258955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Azure Diagnostics</a:t>
            </a:r>
            <a:endParaRPr lang="en-US" dirty="0"/>
          </a:p>
        </p:txBody>
      </p:sp>
      <p:sp>
        <p:nvSpPr>
          <p:cNvPr id="3" name="Content Placeholder 2"/>
          <p:cNvSpPr>
            <a:spLocks noGrp="1"/>
          </p:cNvSpPr>
          <p:nvPr>
            <p:ph idx="1"/>
          </p:nvPr>
        </p:nvSpPr>
        <p:spPr/>
        <p:txBody>
          <a:bodyPr>
            <a:normAutofit/>
          </a:bodyPr>
          <a:lstStyle/>
          <a:p>
            <a:r>
              <a:rPr lang="en-US" dirty="0" smtClean="0"/>
              <a:t>Use for debugging, performance monitoring, traffic analysis etc.</a:t>
            </a:r>
          </a:p>
          <a:p>
            <a:r>
              <a:rPr lang="en-US" dirty="0" smtClean="0"/>
              <a:t>Based on logging: no remote desktop access to instances</a:t>
            </a:r>
          </a:p>
          <a:p>
            <a:r>
              <a:rPr lang="en-US" dirty="0" smtClean="0"/>
              <a:t>Choose the required Log sources: Azure, IIS logs, Windows event logs, </a:t>
            </a:r>
            <a:r>
              <a:rPr lang="en-US" dirty="0" err="1" smtClean="0"/>
              <a:t>Perf</a:t>
            </a:r>
            <a:r>
              <a:rPr lang="en-US" dirty="0" smtClean="0"/>
              <a:t> counters, Crash dumps (and others)</a:t>
            </a:r>
          </a:p>
          <a:p>
            <a:r>
              <a:rPr lang="en-US" dirty="0" smtClean="0"/>
              <a:t>Then dump the logs locally or store them in Azure storage (at scheduled intervals or on-demand)</a:t>
            </a:r>
          </a:p>
        </p:txBody>
      </p:sp>
      <p:sp>
        <p:nvSpPr>
          <p:cNvPr id="4" name="Slide Number Placeholder 3"/>
          <p:cNvSpPr>
            <a:spLocks noGrp="1"/>
          </p:cNvSpPr>
          <p:nvPr>
            <p:ph type="sldNum" sz="quarter" idx="12"/>
          </p:nvPr>
        </p:nvSpPr>
        <p:spPr/>
        <p:txBody>
          <a:bodyPr/>
          <a:lstStyle/>
          <a:p>
            <a:fld id="{4C302B90-056E-4B82-8732-321DC8DF2C09}" type="slidenum">
              <a:rPr lang="en-US" smtClean="0"/>
              <a:t>28</a:t>
            </a:fld>
            <a:endParaRPr lang="en-US"/>
          </a:p>
        </p:txBody>
      </p:sp>
    </p:spTree>
    <p:extLst>
      <p:ext uri="{BB962C8B-B14F-4D97-AF65-F5344CB8AC3E}">
        <p14:creationId xmlns:p14="http://schemas.microsoft.com/office/powerpoint/2010/main" val="1770211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Azure: other features</a:t>
            </a:r>
            <a:endParaRPr lang="en-US" dirty="0"/>
          </a:p>
        </p:txBody>
      </p:sp>
      <p:sp>
        <p:nvSpPr>
          <p:cNvPr id="3" name="Content Placeholder 2"/>
          <p:cNvSpPr>
            <a:spLocks noGrp="1"/>
          </p:cNvSpPr>
          <p:nvPr>
            <p:ph idx="1"/>
          </p:nvPr>
        </p:nvSpPr>
        <p:spPr/>
        <p:txBody>
          <a:bodyPr>
            <a:normAutofit/>
          </a:bodyPr>
          <a:lstStyle/>
          <a:p>
            <a:r>
              <a:rPr lang="en-US" dirty="0" smtClean="0"/>
              <a:t>X Drive</a:t>
            </a:r>
          </a:p>
          <a:p>
            <a:pPr lvl="1"/>
            <a:r>
              <a:rPr lang="en-US" dirty="0" smtClean="0"/>
              <a:t>Mount a page blob as a VHD (per instance)</a:t>
            </a:r>
          </a:p>
          <a:p>
            <a:r>
              <a:rPr lang="en-US" dirty="0" smtClean="0"/>
              <a:t>SQL Azure</a:t>
            </a:r>
          </a:p>
          <a:p>
            <a:pPr lvl="1"/>
            <a:r>
              <a:rPr lang="en-US" dirty="0" smtClean="0"/>
              <a:t>Complete relational SQL storage in the cloud</a:t>
            </a:r>
          </a:p>
          <a:p>
            <a:r>
              <a:rPr lang="en-US" dirty="0" smtClean="0"/>
              <a:t>Azure appliance</a:t>
            </a:r>
          </a:p>
          <a:p>
            <a:pPr lvl="1"/>
            <a:r>
              <a:rPr lang="en-US" dirty="0" smtClean="0"/>
              <a:t>A container of pre-configured hardware with Azure installed</a:t>
            </a:r>
          </a:p>
          <a:p>
            <a:r>
              <a:rPr lang="en-US" dirty="0" smtClean="0"/>
              <a:t>Content Delivery Network</a:t>
            </a:r>
          </a:p>
          <a:p>
            <a:pPr lvl="1"/>
            <a:r>
              <a:rPr lang="en-US" dirty="0" smtClean="0"/>
              <a:t>Mark public blobs to be copied to edge locations across a region</a:t>
            </a:r>
          </a:p>
          <a:p>
            <a:endParaRPr lang="en-US" dirty="0"/>
          </a:p>
        </p:txBody>
      </p:sp>
      <p:sp>
        <p:nvSpPr>
          <p:cNvPr id="4" name="Slide Number Placeholder 3"/>
          <p:cNvSpPr>
            <a:spLocks noGrp="1"/>
          </p:cNvSpPr>
          <p:nvPr>
            <p:ph type="sldNum" sz="quarter" idx="12"/>
          </p:nvPr>
        </p:nvSpPr>
        <p:spPr/>
        <p:txBody>
          <a:bodyPr/>
          <a:lstStyle/>
          <a:p>
            <a:fld id="{4C302B90-056E-4B82-8732-321DC8DF2C09}" type="slidenum">
              <a:rPr lang="en-US" smtClean="0"/>
              <a:t>29</a:t>
            </a:fld>
            <a:endParaRPr lang="en-US"/>
          </a:p>
        </p:txBody>
      </p:sp>
    </p:spTree>
    <p:extLst>
      <p:ext uri="{BB962C8B-B14F-4D97-AF65-F5344CB8AC3E}">
        <p14:creationId xmlns:p14="http://schemas.microsoft.com/office/powerpoint/2010/main" val="1533374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Cloud Services: Architecture</a:t>
            </a:r>
            <a:endParaRPr lang="en-US" dirty="0"/>
          </a:p>
        </p:txBody>
      </p:sp>
      <p:sp>
        <p:nvSpPr>
          <p:cNvPr id="3" name="Content Placeholder 2"/>
          <p:cNvSpPr>
            <a:spLocks noGrp="1"/>
          </p:cNvSpPr>
          <p:nvPr>
            <p:ph idx="1"/>
          </p:nvPr>
        </p:nvSpPr>
        <p:spPr/>
        <p:txBody>
          <a:bodyPr/>
          <a:lstStyle/>
          <a:p>
            <a:r>
              <a:rPr lang="en-US" dirty="0" smtClean="0"/>
              <a:t>The service design must be:</a:t>
            </a:r>
          </a:p>
          <a:p>
            <a:pPr lvl="1"/>
            <a:r>
              <a:rPr lang="en-US" dirty="0" smtClean="0"/>
              <a:t>Loosely coupled</a:t>
            </a:r>
          </a:p>
          <a:p>
            <a:pPr lvl="1"/>
            <a:r>
              <a:rPr lang="en-US" dirty="0" smtClean="0"/>
              <a:t>Such that node failures do not affect functionality</a:t>
            </a:r>
          </a:p>
          <a:p>
            <a:pPr lvl="1"/>
            <a:r>
              <a:rPr lang="en-US" dirty="0" smtClean="0"/>
              <a:t>Nodes can be initialized and added easily</a:t>
            </a:r>
          </a:p>
          <a:p>
            <a:pPr lvl="1"/>
            <a:r>
              <a:rPr lang="en-US" dirty="0" smtClean="0"/>
              <a:t>State of the service is decoupled from nodes</a:t>
            </a:r>
          </a:p>
          <a:p>
            <a:pPr lvl="1"/>
            <a:r>
              <a:rPr lang="en-US" dirty="0" smtClean="0"/>
              <a:t>Scale can be achieved through quantity (scale out)</a:t>
            </a:r>
            <a:endParaRPr lang="en-US" dirty="0"/>
          </a:p>
        </p:txBody>
      </p:sp>
      <p:sp>
        <p:nvSpPr>
          <p:cNvPr id="4" name="Slide Number Placeholder 3"/>
          <p:cNvSpPr>
            <a:spLocks noGrp="1"/>
          </p:cNvSpPr>
          <p:nvPr>
            <p:ph type="sldNum" sz="quarter" idx="12"/>
          </p:nvPr>
        </p:nvSpPr>
        <p:spPr/>
        <p:txBody>
          <a:bodyPr/>
          <a:lstStyle/>
          <a:p>
            <a:fld id="{4C302B90-056E-4B82-8732-321DC8DF2C09}" type="slidenum">
              <a:rPr lang="en-US" smtClean="0"/>
              <a:t>3</a:t>
            </a:fld>
            <a:endParaRPr lang="en-US"/>
          </a:p>
        </p:txBody>
      </p:sp>
    </p:spTree>
    <p:extLst>
      <p:ext uri="{BB962C8B-B14F-4D97-AF65-F5344CB8AC3E}">
        <p14:creationId xmlns:p14="http://schemas.microsoft.com/office/powerpoint/2010/main" val="24369775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Azure: SDK and </a:t>
            </a:r>
            <a:r>
              <a:rPr lang="en-US" dirty="0" err="1" smtClean="0"/>
              <a:t>devFabric</a:t>
            </a:r>
            <a:endParaRPr lang="en-US" dirty="0"/>
          </a:p>
        </p:txBody>
      </p:sp>
      <p:sp>
        <p:nvSpPr>
          <p:cNvPr id="3" name="Content Placeholder 2"/>
          <p:cNvSpPr>
            <a:spLocks noGrp="1"/>
          </p:cNvSpPr>
          <p:nvPr>
            <p:ph idx="1"/>
          </p:nvPr>
        </p:nvSpPr>
        <p:spPr/>
        <p:txBody>
          <a:bodyPr/>
          <a:lstStyle/>
          <a:p>
            <a:r>
              <a:rPr lang="en-US" dirty="0" smtClean="0"/>
              <a:t>&lt;DEMO&gt;</a:t>
            </a:r>
            <a:endParaRPr lang="en-US" dirty="0"/>
          </a:p>
        </p:txBody>
      </p:sp>
      <p:sp>
        <p:nvSpPr>
          <p:cNvPr id="4" name="Slide Number Placeholder 3"/>
          <p:cNvSpPr>
            <a:spLocks noGrp="1"/>
          </p:cNvSpPr>
          <p:nvPr>
            <p:ph type="sldNum" sz="quarter" idx="12"/>
          </p:nvPr>
        </p:nvSpPr>
        <p:spPr/>
        <p:txBody>
          <a:bodyPr/>
          <a:lstStyle/>
          <a:p>
            <a:fld id="{4C302B90-056E-4B82-8732-321DC8DF2C09}" type="slidenum">
              <a:rPr lang="en-US" smtClean="0"/>
              <a:t>30</a:t>
            </a:fld>
            <a:endParaRPr lang="en-US"/>
          </a:p>
        </p:txBody>
      </p:sp>
    </p:spTree>
    <p:extLst>
      <p:ext uri="{BB962C8B-B14F-4D97-AF65-F5344CB8AC3E}">
        <p14:creationId xmlns:p14="http://schemas.microsoft.com/office/powerpoint/2010/main" val="2448928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Azure</a:t>
            </a:r>
            <a:endParaRPr lang="en-US" dirty="0"/>
          </a:p>
        </p:txBody>
      </p:sp>
      <p:sp>
        <p:nvSpPr>
          <p:cNvPr id="3" name="Content Placeholder 2"/>
          <p:cNvSpPr>
            <a:spLocks noGrp="1"/>
          </p:cNvSpPr>
          <p:nvPr>
            <p:ph idx="1"/>
          </p:nvPr>
        </p:nvSpPr>
        <p:spPr/>
        <p:txBody>
          <a:bodyPr>
            <a:normAutofit/>
          </a:bodyPr>
          <a:lstStyle/>
          <a:p>
            <a:r>
              <a:rPr lang="en-US" dirty="0" smtClean="0"/>
              <a:t>Cloud: thousands of connected servers</a:t>
            </a:r>
          </a:p>
          <a:p>
            <a:r>
              <a:rPr lang="en-US" dirty="0" smtClean="0"/>
              <a:t>Azure: an operating system for the cloud</a:t>
            </a:r>
          </a:p>
          <a:p>
            <a:pPr lvl="1"/>
            <a:r>
              <a:rPr lang="en-US" dirty="0" smtClean="0"/>
              <a:t>Abstracts away hardware – switches, servers, disks, routers, load-balancers</a:t>
            </a:r>
          </a:p>
          <a:p>
            <a:pPr lvl="1"/>
            <a:r>
              <a:rPr lang="en-US" dirty="0" smtClean="0"/>
              <a:t>Manages deployment, so that developer can upload code </a:t>
            </a:r>
            <a:r>
              <a:rPr lang="en-US" dirty="0"/>
              <a:t>and hit ‘run’</a:t>
            </a:r>
          </a:p>
          <a:p>
            <a:pPr lvl="1"/>
            <a:r>
              <a:rPr lang="en-US" dirty="0" smtClean="0"/>
              <a:t>Provides reliable common storage that can be accessed from any mode</a:t>
            </a:r>
          </a:p>
          <a:p>
            <a:pPr lvl="1"/>
            <a:r>
              <a:rPr lang="en-US" dirty="0" smtClean="0"/>
              <a:t>Provides a familiar development platform</a:t>
            </a:r>
          </a:p>
        </p:txBody>
      </p:sp>
      <p:sp>
        <p:nvSpPr>
          <p:cNvPr id="4" name="Slide Number Placeholder 3"/>
          <p:cNvSpPr>
            <a:spLocks noGrp="1"/>
          </p:cNvSpPr>
          <p:nvPr>
            <p:ph type="sldNum" sz="quarter" idx="12"/>
          </p:nvPr>
        </p:nvSpPr>
        <p:spPr/>
        <p:txBody>
          <a:bodyPr/>
          <a:lstStyle/>
          <a:p>
            <a:fld id="{4C302B90-056E-4B82-8732-321DC8DF2C09}" type="slidenum">
              <a:rPr lang="en-US" smtClean="0"/>
              <a:t>4</a:t>
            </a:fld>
            <a:endParaRPr lang="en-US"/>
          </a:p>
        </p:txBody>
      </p:sp>
    </p:spTree>
    <p:extLst>
      <p:ext uri="{BB962C8B-B14F-4D97-AF65-F5344CB8AC3E}">
        <p14:creationId xmlns:p14="http://schemas.microsoft.com/office/powerpoint/2010/main" val="15708519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Azure Service Architecture</a:t>
            </a:r>
            <a:endParaRPr lang="en-US" dirty="0"/>
          </a:p>
        </p:txBody>
      </p:sp>
      <p:sp>
        <p:nvSpPr>
          <p:cNvPr id="3" name="Content Placeholder 2"/>
          <p:cNvSpPr>
            <a:spLocks noGrp="1"/>
          </p:cNvSpPr>
          <p:nvPr>
            <p:ph idx="1"/>
          </p:nvPr>
        </p:nvSpPr>
        <p:spPr/>
        <p:txBody>
          <a:bodyPr>
            <a:normAutofit/>
          </a:bodyPr>
          <a:lstStyle/>
          <a:p>
            <a:r>
              <a:rPr lang="en-US" dirty="0" smtClean="0"/>
              <a:t>A service boundary</a:t>
            </a:r>
          </a:p>
          <a:p>
            <a:r>
              <a:rPr lang="en-US" dirty="0" smtClean="0"/>
              <a:t>Roles</a:t>
            </a:r>
          </a:p>
          <a:p>
            <a:pPr lvl="1"/>
            <a:r>
              <a:rPr lang="en-US" dirty="0" smtClean="0"/>
              <a:t>Each role has a number of identical </a:t>
            </a:r>
            <a:r>
              <a:rPr lang="en-US" i="1" dirty="0" smtClean="0"/>
              <a:t>instances</a:t>
            </a:r>
          </a:p>
          <a:p>
            <a:pPr lvl="1"/>
            <a:r>
              <a:rPr lang="en-US" dirty="0" smtClean="0"/>
              <a:t>Two types of roles: web roles and worker role</a:t>
            </a:r>
          </a:p>
          <a:p>
            <a:r>
              <a:rPr lang="en-US" dirty="0" smtClean="0"/>
              <a:t>Storage</a:t>
            </a:r>
          </a:p>
          <a:p>
            <a:pPr lvl="1"/>
            <a:r>
              <a:rPr lang="en-US" dirty="0" smtClean="0"/>
              <a:t>Accessible from any instance</a:t>
            </a:r>
          </a:p>
          <a:p>
            <a:pPr lvl="1"/>
            <a:r>
              <a:rPr lang="en-US" dirty="0" smtClean="0"/>
              <a:t>Blobs, tables, queues</a:t>
            </a:r>
          </a:p>
          <a:p>
            <a:r>
              <a:rPr lang="en-US" dirty="0" smtClean="0"/>
              <a:t>Endpoints</a:t>
            </a:r>
          </a:p>
          <a:p>
            <a:pPr lvl="1"/>
            <a:r>
              <a:rPr lang="en-US" dirty="0" smtClean="0"/>
              <a:t>External: communicate outside the service boundary</a:t>
            </a:r>
          </a:p>
          <a:p>
            <a:pPr lvl="1"/>
            <a:r>
              <a:rPr lang="en-US" dirty="0" smtClean="0"/>
              <a:t>Internal: communicate within the service boundary</a:t>
            </a:r>
          </a:p>
        </p:txBody>
      </p:sp>
      <p:sp>
        <p:nvSpPr>
          <p:cNvPr id="4" name="Slide Number Placeholder 3"/>
          <p:cNvSpPr>
            <a:spLocks noGrp="1"/>
          </p:cNvSpPr>
          <p:nvPr>
            <p:ph type="sldNum" sz="quarter" idx="12"/>
          </p:nvPr>
        </p:nvSpPr>
        <p:spPr/>
        <p:txBody>
          <a:bodyPr/>
          <a:lstStyle/>
          <a:p>
            <a:fld id="{4C302B90-056E-4B82-8732-321DC8DF2C09}" type="slidenum">
              <a:rPr lang="en-US" smtClean="0"/>
              <a:t>5</a:t>
            </a:fld>
            <a:endParaRPr lang="en-US"/>
          </a:p>
        </p:txBody>
      </p:sp>
    </p:spTree>
    <p:extLst>
      <p:ext uri="{BB962C8B-B14F-4D97-AF65-F5344CB8AC3E}">
        <p14:creationId xmlns:p14="http://schemas.microsoft.com/office/powerpoint/2010/main" val="613680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ounded Rectangle 35"/>
          <p:cNvSpPr/>
          <p:nvPr/>
        </p:nvSpPr>
        <p:spPr>
          <a:xfrm>
            <a:off x="2722927" y="1932282"/>
            <a:ext cx="1828800" cy="942975"/>
          </a:xfrm>
          <a:prstGeom prst="roundRect">
            <a:avLst/>
          </a:prstGeom>
          <a:gradFill>
            <a:gsLst>
              <a:gs pos="39000">
                <a:srgbClr val="92D050"/>
              </a:gs>
              <a:gs pos="3000">
                <a:srgbClr val="08A80C"/>
              </a:gs>
            </a:gsLst>
            <a:lin ang="2700000" scaled="1"/>
          </a:gra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latin typeface="Calibri"/>
              </a:rPr>
              <a:t>Web Role</a:t>
            </a:r>
            <a:endParaRPr lang="en-US" sz="2300" dirty="0">
              <a:solidFill>
                <a:srgbClr val="FFFFFF"/>
              </a:solidFill>
              <a:latin typeface="Calibri"/>
            </a:endParaRPr>
          </a:p>
        </p:txBody>
      </p:sp>
      <p:sp>
        <p:nvSpPr>
          <p:cNvPr id="52" name="Title 1"/>
          <p:cNvSpPr>
            <a:spLocks noGrp="1"/>
          </p:cNvSpPr>
          <p:nvPr>
            <p:ph type="title"/>
          </p:nvPr>
        </p:nvSpPr>
        <p:spPr>
          <a:xfrm>
            <a:off x="387054" y="152400"/>
            <a:ext cx="8375946" cy="1107996"/>
          </a:xfrm>
        </p:spPr>
        <p:txBody>
          <a:bodyPr>
            <a:normAutofit/>
          </a:bodyPr>
          <a:lstStyle/>
          <a:p>
            <a:r>
              <a:rPr lang="en-US" dirty="0" smtClean="0"/>
              <a:t>Service Architecture continued …</a:t>
            </a:r>
            <a:endParaRPr dirty="0"/>
          </a:p>
        </p:txBody>
      </p:sp>
      <p:sp>
        <p:nvSpPr>
          <p:cNvPr id="55" name="Rounded Rectangle 54"/>
          <p:cNvSpPr/>
          <p:nvPr/>
        </p:nvSpPr>
        <p:spPr>
          <a:xfrm>
            <a:off x="1714500" y="3809998"/>
            <a:ext cx="6172200" cy="838200"/>
          </a:xfrm>
          <a:prstGeom prst="roundRect">
            <a:avLst/>
          </a:prstGeom>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300" dirty="0" smtClean="0">
                <a:solidFill>
                  <a:srgbClr val="FFFFFF"/>
                </a:solidFill>
              </a:rPr>
              <a:t>Cloud Storage</a:t>
            </a:r>
          </a:p>
        </p:txBody>
      </p:sp>
      <p:sp>
        <p:nvSpPr>
          <p:cNvPr id="58" name="Trapezoid 57"/>
          <p:cNvSpPr/>
          <p:nvPr/>
        </p:nvSpPr>
        <p:spPr>
          <a:xfrm rot="16200000">
            <a:off x="1617726" y="2268472"/>
            <a:ext cx="1028700" cy="530352"/>
          </a:xfrm>
          <a:prstGeom prst="trapezoid">
            <a:avLst>
              <a:gd name="adj" fmla="val 37029"/>
            </a:avLst>
          </a:prstGeom>
          <a:ln>
            <a:noFill/>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3">
            <a:schemeClr val="accent5"/>
          </a:fillRef>
          <a:effectRef idx="2">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000" dirty="0" smtClean="0">
                <a:solidFill>
                  <a:srgbClr val="FFFFFF"/>
                </a:solidFill>
              </a:rPr>
              <a:t>LB</a:t>
            </a:r>
            <a:endParaRPr lang="en-US" sz="2000" dirty="0">
              <a:solidFill>
                <a:srgbClr val="FFFFFF"/>
              </a:solidFill>
            </a:endParaRPr>
          </a:p>
        </p:txBody>
      </p:sp>
      <p:sp>
        <p:nvSpPr>
          <p:cNvPr id="59" name="TextBox 58"/>
          <p:cNvSpPr txBox="1"/>
          <p:nvPr/>
        </p:nvSpPr>
        <p:spPr>
          <a:xfrm>
            <a:off x="4457699" y="1595735"/>
            <a:ext cx="1192960" cy="523220"/>
          </a:xfrm>
          <a:prstGeom prst="rect">
            <a:avLst/>
          </a:prstGeom>
          <a:noFill/>
        </p:spPr>
        <p:txBody>
          <a:bodyPr wrap="square" rtlCol="0">
            <a:spAutoFit/>
          </a:bodyPr>
          <a:lstStyle/>
          <a:p>
            <a:r>
              <a:rPr lang="en-US" sz="1400" i="1" dirty="0"/>
              <a:t>n</a:t>
            </a:r>
            <a:r>
              <a:rPr lang="en-US" sz="1400" dirty="0" smtClean="0"/>
              <a:t> role instances</a:t>
            </a:r>
            <a:endParaRPr lang="en-US" sz="1400" dirty="0"/>
          </a:p>
        </p:txBody>
      </p:sp>
      <p:cxnSp>
        <p:nvCxnSpPr>
          <p:cNvPr id="60" name="Straight Arrow Connector 59"/>
          <p:cNvCxnSpPr/>
          <p:nvPr/>
        </p:nvCxnSpPr>
        <p:spPr>
          <a:xfrm rot="16200000" flipH="1">
            <a:off x="3390899" y="3428997"/>
            <a:ext cx="762000" cy="1"/>
          </a:xfrm>
          <a:prstGeom prst="straightConnector1">
            <a:avLst/>
          </a:prstGeom>
          <a:ln w="50800">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2397252" y="2509835"/>
            <a:ext cx="460248" cy="4763"/>
          </a:xfrm>
          <a:prstGeom prst="line">
            <a:avLst/>
          </a:prstGeom>
          <a:ln w="50800">
            <a:solidFill>
              <a:schemeClr val="tx1"/>
            </a:solidFill>
            <a:prstDash val="sysDot"/>
            <a:tailEnd type="triangle"/>
          </a:ln>
        </p:spPr>
        <p:style>
          <a:lnRef idx="3">
            <a:schemeClr val="dk1"/>
          </a:lnRef>
          <a:fillRef idx="0">
            <a:schemeClr val="dk1"/>
          </a:fillRef>
          <a:effectRef idx="2">
            <a:schemeClr val="dk1"/>
          </a:effectRef>
          <a:fontRef idx="minor">
            <a:schemeClr val="tx1"/>
          </a:fontRef>
        </p:style>
      </p:cxnSp>
      <p:cxnSp>
        <p:nvCxnSpPr>
          <p:cNvPr id="64" name="Straight Arrow Connector 63"/>
          <p:cNvCxnSpPr/>
          <p:nvPr/>
        </p:nvCxnSpPr>
        <p:spPr>
          <a:xfrm rot="16200000" flipH="1">
            <a:off x="6438899" y="3428997"/>
            <a:ext cx="762000" cy="1"/>
          </a:xfrm>
          <a:prstGeom prst="straightConnector1">
            <a:avLst/>
          </a:prstGeom>
          <a:ln w="50800">
            <a:solidFill>
              <a:schemeClr val="tx1"/>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sp>
        <p:nvSpPr>
          <p:cNvPr id="65" name="Rectangle 64"/>
          <p:cNvSpPr/>
          <p:nvPr/>
        </p:nvSpPr>
        <p:spPr>
          <a:xfrm>
            <a:off x="1104900" y="1447800"/>
            <a:ext cx="6934200" cy="3429000"/>
          </a:xfrm>
          <a:prstGeom prst="rect">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7" name="Straight Arrow Connector 66"/>
          <p:cNvCxnSpPr>
            <a:stCxn id="58" idx="0"/>
          </p:cNvCxnSpPr>
          <p:nvPr/>
        </p:nvCxnSpPr>
        <p:spPr>
          <a:xfrm rot="10800000">
            <a:off x="1104900" y="2514602"/>
            <a:ext cx="762000" cy="19047"/>
          </a:xfrm>
          <a:prstGeom prst="straightConnector1">
            <a:avLst/>
          </a:prstGeom>
          <a:ln w="50800">
            <a:solidFill>
              <a:schemeClr val="tx1"/>
            </a:solidFill>
            <a:prstDash val="solid"/>
            <a:headEnd type="triangle"/>
            <a:tailEnd type="non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3771900" y="1143002"/>
            <a:ext cx="3" cy="914398"/>
          </a:xfrm>
          <a:prstGeom prst="straightConnector1">
            <a:avLst/>
          </a:prstGeom>
          <a:ln w="50800">
            <a:solidFill>
              <a:schemeClr val="tx1"/>
            </a:solidFill>
            <a:prstDash val="solid"/>
            <a:headEnd type="triangle"/>
            <a:tailEnd type="non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H="1">
            <a:off x="6819900" y="1143000"/>
            <a:ext cx="2" cy="914399"/>
          </a:xfrm>
          <a:prstGeom prst="straightConnector1">
            <a:avLst/>
          </a:prstGeom>
          <a:ln w="50800">
            <a:solidFill>
              <a:schemeClr val="tx1"/>
            </a:solidFill>
            <a:prstDash val="solid"/>
            <a:headEnd type="triangle"/>
            <a:tailEnd type="none"/>
          </a:ln>
        </p:spPr>
        <p:style>
          <a:lnRef idx="1">
            <a:schemeClr val="accent1"/>
          </a:lnRef>
          <a:fillRef idx="0">
            <a:schemeClr val="accent1"/>
          </a:fillRef>
          <a:effectRef idx="0">
            <a:schemeClr val="accent1"/>
          </a:effectRef>
          <a:fontRef idx="minor">
            <a:schemeClr val="tx1"/>
          </a:fontRef>
        </p:style>
      </p:cxnSp>
      <p:sp>
        <p:nvSpPr>
          <p:cNvPr id="62" name="Rounded Rectangle 61"/>
          <p:cNvSpPr/>
          <p:nvPr/>
        </p:nvSpPr>
        <p:spPr>
          <a:xfrm>
            <a:off x="5829300" y="2066922"/>
            <a:ext cx="1828800" cy="942975"/>
          </a:xfrm>
          <a:prstGeom prst="roundRect">
            <a:avLst/>
          </a:prstGeom>
          <a:gradFill>
            <a:gsLst>
              <a:gs pos="39000">
                <a:srgbClr val="92D050"/>
              </a:gs>
              <a:gs pos="3000">
                <a:srgbClr val="08A80C"/>
              </a:gs>
            </a:gsLst>
            <a:lin ang="2700000" scaled="1"/>
          </a:gra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latin typeface="Calibri"/>
              </a:rPr>
              <a:t>Worker Role</a:t>
            </a:r>
            <a:endParaRPr lang="en-US" sz="2300" dirty="0">
              <a:solidFill>
                <a:srgbClr val="FFFFFF"/>
              </a:solidFill>
              <a:latin typeface="Calibri"/>
            </a:endParaRPr>
          </a:p>
        </p:txBody>
      </p:sp>
      <p:sp>
        <p:nvSpPr>
          <p:cNvPr id="57" name="Rounded Rectangle 56"/>
          <p:cNvSpPr/>
          <p:nvPr/>
        </p:nvSpPr>
        <p:spPr>
          <a:xfrm>
            <a:off x="2857500" y="2066923"/>
            <a:ext cx="1828800" cy="942975"/>
          </a:xfrm>
          <a:prstGeom prst="roundRect">
            <a:avLst/>
          </a:prstGeom>
          <a:gradFill>
            <a:gsLst>
              <a:gs pos="39000">
                <a:srgbClr val="92D050"/>
              </a:gs>
              <a:gs pos="3000">
                <a:srgbClr val="08A80C"/>
              </a:gs>
            </a:gsLst>
            <a:lin ang="2700000" scaled="1"/>
          </a:gra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latin typeface="Calibri"/>
              </a:rPr>
              <a:t>Web Role</a:t>
            </a:r>
            <a:endParaRPr lang="en-US" sz="2300" dirty="0">
              <a:solidFill>
                <a:srgbClr val="FFFFFF"/>
              </a:solidFill>
              <a:latin typeface="Calibri"/>
            </a:endParaRPr>
          </a:p>
        </p:txBody>
      </p:sp>
      <p:sp>
        <p:nvSpPr>
          <p:cNvPr id="76" name="Rounded Rectangle 75"/>
          <p:cNvSpPr/>
          <p:nvPr/>
        </p:nvSpPr>
        <p:spPr>
          <a:xfrm>
            <a:off x="2971800" y="2181225"/>
            <a:ext cx="1828800" cy="942975"/>
          </a:xfrm>
          <a:prstGeom prst="roundRect">
            <a:avLst/>
          </a:prstGeom>
          <a:gradFill>
            <a:gsLst>
              <a:gs pos="39000">
                <a:srgbClr val="92D050"/>
              </a:gs>
              <a:gs pos="3000">
                <a:srgbClr val="08A80C"/>
              </a:gs>
            </a:gsLst>
            <a:lin ang="2700000" scaled="1"/>
          </a:gra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latin typeface="Calibri"/>
              </a:rPr>
              <a:t>Web Role</a:t>
            </a:r>
            <a:endParaRPr lang="en-US" sz="2300" dirty="0">
              <a:solidFill>
                <a:srgbClr val="FFFFFF"/>
              </a:solidFill>
              <a:latin typeface="Calibri"/>
            </a:endParaRPr>
          </a:p>
        </p:txBody>
      </p:sp>
      <p:sp>
        <p:nvSpPr>
          <p:cNvPr id="78" name="Rounded Rectangle 77"/>
          <p:cNvSpPr/>
          <p:nvPr/>
        </p:nvSpPr>
        <p:spPr>
          <a:xfrm>
            <a:off x="5981700" y="2219322"/>
            <a:ext cx="1828800" cy="942975"/>
          </a:xfrm>
          <a:prstGeom prst="roundRect">
            <a:avLst/>
          </a:prstGeom>
          <a:gradFill>
            <a:gsLst>
              <a:gs pos="39000">
                <a:srgbClr val="92D050"/>
              </a:gs>
              <a:gs pos="3000">
                <a:srgbClr val="08A80C"/>
              </a:gs>
            </a:gsLst>
            <a:lin ang="2700000" scaled="1"/>
          </a:gra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latin typeface="Calibri"/>
              </a:rPr>
              <a:t>Worker Role</a:t>
            </a:r>
            <a:endParaRPr lang="en-US" sz="2300" dirty="0">
              <a:solidFill>
                <a:srgbClr val="FFFFFF"/>
              </a:solidFill>
              <a:latin typeface="Calibri"/>
            </a:endParaRPr>
          </a:p>
        </p:txBody>
      </p:sp>
      <p:sp>
        <p:nvSpPr>
          <p:cNvPr id="77" name="Rounded Rectangle 76"/>
          <p:cNvSpPr/>
          <p:nvPr/>
        </p:nvSpPr>
        <p:spPr>
          <a:xfrm>
            <a:off x="3124200" y="2333625"/>
            <a:ext cx="1828800" cy="942975"/>
          </a:xfrm>
          <a:prstGeom prst="roundRect">
            <a:avLst/>
          </a:prstGeom>
          <a:gradFill>
            <a:gsLst>
              <a:gs pos="39000">
                <a:srgbClr val="92D050"/>
              </a:gs>
              <a:gs pos="3000">
                <a:srgbClr val="08A80C"/>
              </a:gs>
            </a:gsLst>
            <a:lin ang="2700000" scaled="1"/>
          </a:gra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latin typeface="Calibri"/>
              </a:rPr>
              <a:t>Web Role</a:t>
            </a:r>
            <a:endParaRPr lang="en-US" sz="2300" dirty="0">
              <a:solidFill>
                <a:srgbClr val="FFFFFF"/>
              </a:solidFill>
              <a:latin typeface="Calibri"/>
            </a:endParaRPr>
          </a:p>
        </p:txBody>
      </p:sp>
      <p:sp>
        <p:nvSpPr>
          <p:cNvPr id="79" name="Rounded Rectangle 78"/>
          <p:cNvSpPr/>
          <p:nvPr/>
        </p:nvSpPr>
        <p:spPr>
          <a:xfrm>
            <a:off x="6134100" y="2371722"/>
            <a:ext cx="1828800" cy="942975"/>
          </a:xfrm>
          <a:prstGeom prst="roundRect">
            <a:avLst/>
          </a:prstGeom>
          <a:gradFill>
            <a:gsLst>
              <a:gs pos="39000">
                <a:srgbClr val="92D050"/>
              </a:gs>
              <a:gs pos="3000">
                <a:srgbClr val="08A80C"/>
              </a:gs>
            </a:gsLst>
            <a:lin ang="2700000" scaled="1"/>
          </a:gra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latin typeface="Calibri"/>
              </a:rPr>
              <a:t>Worker Role</a:t>
            </a:r>
            <a:endParaRPr lang="en-US" sz="2300" dirty="0">
              <a:solidFill>
                <a:srgbClr val="FFFFFF"/>
              </a:solidFill>
              <a:latin typeface="Calibri"/>
            </a:endParaRPr>
          </a:p>
        </p:txBody>
      </p:sp>
      <p:cxnSp>
        <p:nvCxnSpPr>
          <p:cNvPr id="81" name="Straight Arrow Connector 80"/>
          <p:cNvCxnSpPr>
            <a:endCxn id="77" idx="3"/>
          </p:cNvCxnSpPr>
          <p:nvPr/>
        </p:nvCxnSpPr>
        <p:spPr>
          <a:xfrm flipH="1">
            <a:off x="4953000" y="2805113"/>
            <a:ext cx="1066800" cy="0"/>
          </a:xfrm>
          <a:prstGeom prst="straightConnector1">
            <a:avLst/>
          </a:prstGeom>
          <a:ln w="50800">
            <a:solidFill>
              <a:schemeClr val="tx1"/>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0800000">
            <a:off x="1104899" y="4233203"/>
            <a:ext cx="762000" cy="19047"/>
          </a:xfrm>
          <a:prstGeom prst="straightConnector1">
            <a:avLst/>
          </a:prstGeom>
          <a:ln w="50800">
            <a:solidFill>
              <a:schemeClr val="tx1"/>
            </a:solidFill>
            <a:prstDash val="solid"/>
            <a:headEnd type="triangle"/>
            <a:tailEnd type="none"/>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4C302B90-056E-4B82-8732-321DC8DF2C09}" type="slidenum">
              <a:rPr lang="en-US" smtClean="0"/>
              <a:t>6</a:t>
            </a:fld>
            <a:endParaRPr lang="en-US"/>
          </a:p>
        </p:txBody>
      </p:sp>
      <p:sp>
        <p:nvSpPr>
          <p:cNvPr id="7" name="TextBox 6"/>
          <p:cNvSpPr txBox="1"/>
          <p:nvPr/>
        </p:nvSpPr>
        <p:spPr>
          <a:xfrm>
            <a:off x="509114" y="4299887"/>
            <a:ext cx="1450910" cy="307777"/>
          </a:xfrm>
          <a:prstGeom prst="rect">
            <a:avLst/>
          </a:prstGeom>
          <a:noFill/>
        </p:spPr>
        <p:txBody>
          <a:bodyPr wrap="none" rtlCol="0">
            <a:spAutoFit/>
          </a:bodyPr>
          <a:lstStyle/>
          <a:p>
            <a:r>
              <a:rPr lang="en-US" sz="1400" dirty="0" smtClean="0"/>
              <a:t>External endpoint</a:t>
            </a:r>
            <a:endParaRPr lang="en-US" sz="1400" dirty="0"/>
          </a:p>
        </p:txBody>
      </p:sp>
      <p:sp>
        <p:nvSpPr>
          <p:cNvPr id="8" name="TextBox 7"/>
          <p:cNvSpPr txBox="1"/>
          <p:nvPr/>
        </p:nvSpPr>
        <p:spPr>
          <a:xfrm>
            <a:off x="1324092" y="1143000"/>
            <a:ext cx="1442190" cy="307777"/>
          </a:xfrm>
          <a:prstGeom prst="rect">
            <a:avLst/>
          </a:prstGeom>
          <a:noFill/>
        </p:spPr>
        <p:txBody>
          <a:bodyPr wrap="none" rtlCol="0">
            <a:spAutoFit/>
          </a:bodyPr>
          <a:lstStyle/>
          <a:p>
            <a:r>
              <a:rPr lang="en-US" sz="1400" dirty="0" smtClean="0"/>
              <a:t>Service Boundary</a:t>
            </a:r>
            <a:endParaRPr lang="en-US" sz="1400" dirty="0"/>
          </a:p>
        </p:txBody>
      </p:sp>
      <p:sp>
        <p:nvSpPr>
          <p:cNvPr id="9" name="TextBox 8"/>
          <p:cNvSpPr txBox="1"/>
          <p:nvPr/>
        </p:nvSpPr>
        <p:spPr>
          <a:xfrm>
            <a:off x="4953000" y="2788198"/>
            <a:ext cx="1454629" cy="307777"/>
          </a:xfrm>
          <a:prstGeom prst="rect">
            <a:avLst/>
          </a:prstGeom>
          <a:noFill/>
        </p:spPr>
        <p:txBody>
          <a:bodyPr wrap="none" rtlCol="0">
            <a:spAutoFit/>
          </a:bodyPr>
          <a:lstStyle/>
          <a:p>
            <a:r>
              <a:rPr lang="en-US" sz="1400" dirty="0" smtClean="0"/>
              <a:t>Internal endpoints</a:t>
            </a:r>
            <a:endParaRPr lang="en-US" sz="1400" dirty="0"/>
          </a:p>
        </p:txBody>
      </p:sp>
      <p:sp>
        <p:nvSpPr>
          <p:cNvPr id="33" name="TextBox 32"/>
          <p:cNvSpPr txBox="1"/>
          <p:nvPr/>
        </p:nvSpPr>
        <p:spPr>
          <a:xfrm>
            <a:off x="503612" y="2592117"/>
            <a:ext cx="1450910" cy="307777"/>
          </a:xfrm>
          <a:prstGeom prst="rect">
            <a:avLst/>
          </a:prstGeom>
          <a:noFill/>
        </p:spPr>
        <p:txBody>
          <a:bodyPr wrap="none" rtlCol="0">
            <a:spAutoFit/>
          </a:bodyPr>
          <a:lstStyle/>
          <a:p>
            <a:r>
              <a:rPr lang="en-US" sz="1400" dirty="0" smtClean="0"/>
              <a:t>External endpoint</a:t>
            </a:r>
            <a:endParaRPr lang="en-US" sz="1400" dirty="0"/>
          </a:p>
        </p:txBody>
      </p:sp>
      <p:sp>
        <p:nvSpPr>
          <p:cNvPr id="34" name="TextBox 33"/>
          <p:cNvSpPr txBox="1"/>
          <p:nvPr/>
        </p:nvSpPr>
        <p:spPr>
          <a:xfrm>
            <a:off x="7214020" y="1543703"/>
            <a:ext cx="1192960" cy="523220"/>
          </a:xfrm>
          <a:prstGeom prst="rect">
            <a:avLst/>
          </a:prstGeom>
          <a:noFill/>
        </p:spPr>
        <p:txBody>
          <a:bodyPr wrap="square" rtlCol="0">
            <a:spAutoFit/>
          </a:bodyPr>
          <a:lstStyle/>
          <a:p>
            <a:r>
              <a:rPr lang="en-US" sz="1400" i="1" dirty="0"/>
              <a:t>m</a:t>
            </a:r>
            <a:r>
              <a:rPr lang="en-US" sz="1400" dirty="0" smtClean="0"/>
              <a:t> role instances</a:t>
            </a:r>
            <a:endParaRPr lang="en-US" sz="1400" dirty="0"/>
          </a:p>
        </p:txBody>
      </p:sp>
    </p:spTree>
    <p:extLst>
      <p:ext uri="{BB962C8B-B14F-4D97-AF65-F5344CB8AC3E}">
        <p14:creationId xmlns:p14="http://schemas.microsoft.com/office/powerpoint/2010/main" val="9136754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Azure: Programming Model</a:t>
            </a:r>
            <a:endParaRPr lang="en-US" dirty="0"/>
          </a:p>
        </p:txBody>
      </p:sp>
      <p:sp>
        <p:nvSpPr>
          <p:cNvPr id="3" name="Content Placeholder 2"/>
          <p:cNvSpPr>
            <a:spLocks noGrp="1"/>
          </p:cNvSpPr>
          <p:nvPr>
            <p:ph idx="1"/>
          </p:nvPr>
        </p:nvSpPr>
        <p:spPr/>
        <p:txBody>
          <a:bodyPr>
            <a:normAutofit/>
          </a:bodyPr>
          <a:lstStyle/>
          <a:p>
            <a:r>
              <a:rPr lang="en-US" dirty="0" smtClean="0"/>
              <a:t>Developers write their code and describe a service model</a:t>
            </a:r>
          </a:p>
          <a:p>
            <a:r>
              <a:rPr lang="en-US" dirty="0" smtClean="0"/>
              <a:t>Service model includes role definitions, VM Size, instance counts, endpoints, etc.</a:t>
            </a:r>
          </a:p>
          <a:p>
            <a:r>
              <a:rPr lang="en-US" dirty="0" smtClean="0"/>
              <a:t>code + service model is packed and uploaded to Azure, which deploys the service in Microsoft Datacenters</a:t>
            </a:r>
          </a:p>
        </p:txBody>
      </p:sp>
      <p:sp>
        <p:nvSpPr>
          <p:cNvPr id="4" name="Slide Number Placeholder 3"/>
          <p:cNvSpPr>
            <a:spLocks noGrp="1"/>
          </p:cNvSpPr>
          <p:nvPr>
            <p:ph type="sldNum" sz="quarter" idx="12"/>
          </p:nvPr>
        </p:nvSpPr>
        <p:spPr/>
        <p:txBody>
          <a:bodyPr/>
          <a:lstStyle/>
          <a:p>
            <a:fld id="{4C302B90-056E-4B82-8732-321DC8DF2C09}" type="slidenum">
              <a:rPr lang="en-US" smtClean="0"/>
              <a:t>7</a:t>
            </a:fld>
            <a:endParaRPr lang="en-US"/>
          </a:p>
        </p:txBody>
      </p:sp>
    </p:spTree>
    <p:extLst>
      <p:ext uri="{BB962C8B-B14F-4D97-AF65-F5344CB8AC3E}">
        <p14:creationId xmlns:p14="http://schemas.microsoft.com/office/powerpoint/2010/main" val="18012128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and Role Instances</a:t>
            </a:r>
            <a:endParaRPr lang="en-US" dirty="0"/>
          </a:p>
        </p:txBody>
      </p:sp>
      <p:sp>
        <p:nvSpPr>
          <p:cNvPr id="3" name="Content Placeholder 2"/>
          <p:cNvSpPr>
            <a:spLocks noGrp="1"/>
          </p:cNvSpPr>
          <p:nvPr>
            <p:ph idx="1"/>
          </p:nvPr>
        </p:nvSpPr>
        <p:spPr/>
        <p:txBody>
          <a:bodyPr/>
          <a:lstStyle/>
          <a:p>
            <a:r>
              <a:rPr lang="en-US" dirty="0" smtClean="0"/>
              <a:t>Two types: web roles and worker roles</a:t>
            </a:r>
          </a:p>
          <a:p>
            <a:r>
              <a:rPr lang="en-US" dirty="0" smtClean="0"/>
              <a:t>No Admin access; cannot install applications</a:t>
            </a:r>
          </a:p>
          <a:p>
            <a:r>
              <a:rPr lang="en-US" dirty="0" smtClean="0"/>
              <a:t>Choose a particular VM capacity for each role</a:t>
            </a:r>
          </a:p>
          <a:p>
            <a:r>
              <a:rPr lang="en-US" dirty="0" smtClean="0"/>
              <a:t>Specify number of instances per role</a:t>
            </a:r>
          </a:p>
          <a:p>
            <a:pPr lvl="1"/>
            <a:r>
              <a:rPr lang="en-US" dirty="0" smtClean="0"/>
              <a:t>Azure starts a fresh instance if an existing one crashes</a:t>
            </a:r>
          </a:p>
          <a:p>
            <a:r>
              <a:rPr lang="en-US" dirty="0"/>
              <a:t>Code: </a:t>
            </a:r>
          </a:p>
          <a:p>
            <a:pPr lvl="1"/>
            <a:r>
              <a:rPr lang="en-US" dirty="0"/>
              <a:t>Extend </a:t>
            </a:r>
            <a:r>
              <a:rPr lang="en-US" dirty="0" err="1"/>
              <a:t>RoleEntryPoint</a:t>
            </a:r>
            <a:r>
              <a:rPr lang="en-US" dirty="0"/>
              <a:t> </a:t>
            </a:r>
            <a:r>
              <a:rPr lang="en-US" dirty="0" smtClean="0"/>
              <a:t>class for worker roles; optional for web roles.</a:t>
            </a:r>
            <a:endParaRPr lang="en-US" dirty="0"/>
          </a:p>
          <a:p>
            <a:pPr lvl="1"/>
            <a:r>
              <a:rPr lang="en-US" dirty="0" err="1"/>
              <a:t>Asp.Net</a:t>
            </a:r>
            <a:r>
              <a:rPr lang="en-US" dirty="0"/>
              <a:t> for web roles</a:t>
            </a:r>
          </a:p>
          <a:p>
            <a:endParaRPr lang="en-US" dirty="0" smtClean="0"/>
          </a:p>
        </p:txBody>
      </p:sp>
      <p:sp>
        <p:nvSpPr>
          <p:cNvPr id="4" name="Slide Number Placeholder 3"/>
          <p:cNvSpPr>
            <a:spLocks noGrp="1"/>
          </p:cNvSpPr>
          <p:nvPr>
            <p:ph type="sldNum" sz="quarter" idx="12"/>
          </p:nvPr>
        </p:nvSpPr>
        <p:spPr/>
        <p:txBody>
          <a:bodyPr/>
          <a:lstStyle/>
          <a:p>
            <a:fld id="{4C302B90-056E-4B82-8732-321DC8DF2C09}" type="slidenum">
              <a:rPr lang="en-US" smtClean="0"/>
              <a:t>8</a:t>
            </a:fld>
            <a:endParaRPr lang="en-US"/>
          </a:p>
        </p:txBody>
      </p:sp>
    </p:spTree>
    <p:extLst>
      <p:ext uri="{BB962C8B-B14F-4D97-AF65-F5344CB8AC3E}">
        <p14:creationId xmlns:p14="http://schemas.microsoft.com/office/powerpoint/2010/main" val="7150861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Endpoints</a:t>
            </a:r>
            <a:endParaRPr lang="en-US" dirty="0"/>
          </a:p>
        </p:txBody>
      </p:sp>
      <p:sp>
        <p:nvSpPr>
          <p:cNvPr id="3" name="Content Placeholder 2"/>
          <p:cNvSpPr>
            <a:spLocks noGrp="1"/>
          </p:cNvSpPr>
          <p:nvPr>
            <p:ph idx="1"/>
          </p:nvPr>
        </p:nvSpPr>
        <p:spPr/>
        <p:txBody>
          <a:bodyPr>
            <a:normAutofit/>
          </a:bodyPr>
          <a:lstStyle/>
          <a:p>
            <a:pPr marL="285750" indent="-285750"/>
            <a:r>
              <a:rPr lang="en-US" dirty="0"/>
              <a:t>Each service runs in an </a:t>
            </a:r>
            <a:r>
              <a:rPr lang="en-US" dirty="0" smtClean="0"/>
              <a:t>isolated </a:t>
            </a:r>
            <a:r>
              <a:rPr lang="en-US" dirty="0"/>
              <a:t>boundary </a:t>
            </a:r>
            <a:endParaRPr lang="en-US" dirty="0" smtClean="0"/>
          </a:p>
          <a:p>
            <a:pPr marL="285750" indent="-285750"/>
            <a:r>
              <a:rPr lang="en-US" dirty="0" smtClean="0"/>
              <a:t>The service deployment is assigned </a:t>
            </a:r>
            <a:r>
              <a:rPr lang="en-US" dirty="0"/>
              <a:t>a Virtual IP address (VIP</a:t>
            </a:r>
            <a:r>
              <a:rPr lang="en-US" dirty="0" smtClean="0"/>
              <a:t>)</a:t>
            </a:r>
          </a:p>
          <a:p>
            <a:pPr lvl="1"/>
            <a:r>
              <a:rPr lang="en-US" dirty="0" smtClean="0"/>
              <a:t>The service is reachable externally via ‘external endpoints’ on this VIP</a:t>
            </a:r>
          </a:p>
          <a:p>
            <a:r>
              <a:rPr lang="en-US" dirty="0" smtClean="0"/>
              <a:t>External endpoints: ports selected to be exposed </a:t>
            </a:r>
            <a:r>
              <a:rPr lang="en-US" dirty="0" smtClean="0"/>
              <a:t>to the outside world for in-coming connections to the service</a:t>
            </a:r>
            <a:endParaRPr lang="en-US" dirty="0" smtClean="0"/>
          </a:p>
          <a:p>
            <a:pPr lvl="1"/>
            <a:r>
              <a:rPr lang="en-US" dirty="0" smtClean="0"/>
              <a:t>Usually http and https on web roles (i.e., port no. 80 and 81)</a:t>
            </a:r>
          </a:p>
          <a:p>
            <a:pPr lvl="1"/>
            <a:r>
              <a:rPr lang="en-US" dirty="0" smtClean="0"/>
              <a:t>Can be TCP endpoints on worker roles</a:t>
            </a:r>
          </a:p>
          <a:p>
            <a:r>
              <a:rPr lang="en-US" dirty="0"/>
              <a:t> Both web and worker roles can make outbound connections to Internet </a:t>
            </a:r>
            <a:r>
              <a:rPr lang="en-US" dirty="0" smtClean="0"/>
              <a:t>resources </a:t>
            </a:r>
          </a:p>
          <a:p>
            <a:pPr lvl="1"/>
            <a:r>
              <a:rPr lang="en-US" dirty="0" smtClean="0"/>
              <a:t>via HTTP or HTTPS and via Microsoft .NET APIs for TCP/IP sockets. </a:t>
            </a:r>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4C302B90-056E-4B82-8732-321DC8DF2C09}" type="slidenum">
              <a:rPr lang="en-US" smtClean="0"/>
              <a:t>9</a:t>
            </a:fld>
            <a:endParaRPr lang="en-US"/>
          </a:p>
        </p:txBody>
      </p:sp>
    </p:spTree>
    <p:extLst>
      <p:ext uri="{BB962C8B-B14F-4D97-AF65-F5344CB8AC3E}">
        <p14:creationId xmlns:p14="http://schemas.microsoft.com/office/powerpoint/2010/main" val="2458494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1194</TotalTime>
  <Words>1748</Words>
  <Application>Microsoft Office PowerPoint</Application>
  <PresentationFormat>On-screen Show (4:3)</PresentationFormat>
  <Paragraphs>290</Paragraphs>
  <Slides>30</Slides>
  <Notes>7</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Thatch</vt:lpstr>
      <vt:lpstr>An Introduction to Windows Azure</vt:lpstr>
      <vt:lpstr>Cloud Services</vt:lpstr>
      <vt:lpstr>Cloud Services: Architecture</vt:lpstr>
      <vt:lpstr>Azure</vt:lpstr>
      <vt:lpstr>Azure Service Architecture</vt:lpstr>
      <vt:lpstr>Service Architecture continued …</vt:lpstr>
      <vt:lpstr>Azure: Programming Model</vt:lpstr>
      <vt:lpstr>Roles and Role Instances</vt:lpstr>
      <vt:lpstr>External Endpoints</vt:lpstr>
      <vt:lpstr>Internal Endpoints</vt:lpstr>
      <vt:lpstr>Azure Storage</vt:lpstr>
      <vt:lpstr>Azure Storage: Queues</vt:lpstr>
      <vt:lpstr>Queue Operations</vt:lpstr>
      <vt:lpstr>Queue Messages</vt:lpstr>
      <vt:lpstr>Queue: example</vt:lpstr>
      <vt:lpstr>Azure storage: Blobs</vt:lpstr>
      <vt:lpstr>Blobs: Access control</vt:lpstr>
      <vt:lpstr>Block Blobs</vt:lpstr>
      <vt:lpstr>Block Blobs: example</vt:lpstr>
      <vt:lpstr>Page Blobs</vt:lpstr>
      <vt:lpstr>Blobs: leasing</vt:lpstr>
      <vt:lpstr>Azure storage: Tables</vt:lpstr>
      <vt:lpstr>Azure storage: Tables</vt:lpstr>
      <vt:lpstr>Table: Operations</vt:lpstr>
      <vt:lpstr>Tables: Consistency</vt:lpstr>
      <vt:lpstr>Tables: Partitioning</vt:lpstr>
      <vt:lpstr>Tables: Concurrency</vt:lpstr>
      <vt:lpstr>Azure Diagnostics</vt:lpstr>
      <vt:lpstr>Azure: other features</vt:lpstr>
      <vt:lpstr>Azure: SDK and devFabric</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Azure</dc:title>
  <dc:creator>Jimmy Narang</dc:creator>
  <cp:lastModifiedBy>Jimmy Narang</cp:lastModifiedBy>
  <cp:revision>150</cp:revision>
  <dcterms:created xsi:type="dcterms:W3CDTF">2010-08-09T12:05:00Z</dcterms:created>
  <dcterms:modified xsi:type="dcterms:W3CDTF">2010-08-23T11:09:31Z</dcterms:modified>
</cp:coreProperties>
</file>